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aleway"/>
      <p:regular r:id="rId42"/>
      <p:bold r:id="rId43"/>
      <p:italic r:id="rId44"/>
      <p:boldItalic r:id="rId45"/>
    </p:embeddedFont>
    <p:embeddedFont>
      <p:font typeface="Roboto"/>
      <p:regular r:id="rId46"/>
      <p:bold r:id="rId47"/>
      <p:italic r:id="rId48"/>
      <p:boldItalic r:id="rId49"/>
    </p:embeddedFont>
    <p:embeddedFont>
      <p:font typeface="La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F0EFA5F-D500-45A6-8923-3F7228B576D5}">
  <a:tblStyle styleId="{2F0EFA5F-D500-45A6-8923-3F7228B576D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aleway-regular.fntdata"/><Relationship Id="rId41" Type="http://schemas.openxmlformats.org/officeDocument/2006/relationships/slide" Target="slides/slide35.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Roboto-regular.fntdata"/><Relationship Id="rId45"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6e667242f_19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6e667242f_19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6d35534f8_0_1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6d35534f8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6d35534f8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6d35534f8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6d35534f8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6d35534f8_0_1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d35534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d35534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6e667242f_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6e667242f_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6d35534f8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6d35534f8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6d35534f8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6d35534f8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6d35534f8_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6d35534f8_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6d35534f8_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6d35534f8_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6d35534f8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6d35534f8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6d35534f8_1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6d35534f8_1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rgbClr val="FFFFFF"/>
                </a:highlight>
                <a:latin typeface="Roboto"/>
                <a:ea typeface="Roboto"/>
                <a:cs typeface="Roboto"/>
                <a:sym typeface="Roboto"/>
              </a:rPr>
              <a:t>an an ion beam is focused on a target and sputters material onto a substrate. The process is monoenergetic and highly collimated as ions possess equal energy and directionality.</a:t>
            </a:r>
            <a:endParaRPr sz="13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300">
                <a:solidFill>
                  <a:srgbClr val="333333"/>
                </a:solidFill>
                <a:highlight>
                  <a:srgbClr val="FFFFFF"/>
                </a:highlight>
                <a:latin typeface="Roboto"/>
                <a:ea typeface="Roboto"/>
                <a:cs typeface="Roboto"/>
                <a:sym typeface="Roboto"/>
              </a:rPr>
              <a:t>percise</a:t>
            </a:r>
            <a:endParaRPr sz="13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6d35534f8_7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d35534f8_7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6d35534f8_1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6d35534f8_1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6d35534f8_1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6d35534f8_1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333333"/>
                </a:solidFill>
                <a:highlight>
                  <a:schemeClr val="lt1"/>
                </a:highlight>
                <a:latin typeface="Roboto"/>
                <a:ea typeface="Roboto"/>
                <a:cs typeface="Roboto"/>
                <a:sym typeface="Roboto"/>
              </a:rPr>
              <a:t> uses an electron beam to focus a large amount of energy onto the source material and produces a very high temperature, which allows metals to be vaporized, and then deposited on a substrate to form a thin filmExcellent uniformity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6d35534f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6d35534f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6d35534f8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6d35534f8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6e667242f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6e667242f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6d35534f8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6d35534f8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6d35534f8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6d35534f8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6d35534f8_0_1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6d35534f8_0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6d35534f8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6d35534f8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6d35534f8_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6d35534f8_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6d35534f8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6d35534f8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6e667242f_1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6e667242f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6d35534f8_0_1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6d35534f8_0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6d35534f8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6d35534f8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56d35534f8_10_1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56d35534f8_1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6d35534f8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6d35534f8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6d35534f8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6d35534f8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6d35534f8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6d35534f8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6d35534f8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6d35534f8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6d35534f8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d35534f8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6e667242f_1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6e667242f_1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dec19-07.sd.ece.iastate.edu/team.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journals.elsevier.com/journal-of-chromatography-a"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ctr">
              <a:lnSpc>
                <a:spcPct val="110000"/>
              </a:lnSpc>
              <a:spcBef>
                <a:spcPts val="1500"/>
              </a:spcBef>
              <a:spcAft>
                <a:spcPts val="0"/>
              </a:spcAft>
              <a:buNone/>
            </a:pPr>
            <a:r>
              <a:rPr b="0" lang="en" sz="2400">
                <a:solidFill>
                  <a:srgbClr val="333333"/>
                </a:solidFill>
                <a:latin typeface="Arial"/>
                <a:ea typeface="Arial"/>
                <a:cs typeface="Arial"/>
                <a:sym typeface="Arial"/>
              </a:rPr>
              <a:t>Rapid detection of fentanyl using a multifunction        nanostructured substrate</a:t>
            </a:r>
            <a:endParaRPr b="0" sz="2400">
              <a:solidFill>
                <a:srgbClr val="333333"/>
              </a:solidFill>
              <a:latin typeface="Arial"/>
              <a:ea typeface="Arial"/>
              <a:cs typeface="Arial"/>
              <a:sym typeface="Arial"/>
            </a:endParaRPr>
          </a:p>
          <a:p>
            <a:pPr indent="0" lvl="0" marL="0" rtl="0" algn="l">
              <a:spcBef>
                <a:spcPts val="800"/>
              </a:spcBef>
              <a:spcAft>
                <a:spcPts val="0"/>
              </a:spcAft>
              <a:buNone/>
            </a:pPr>
            <a:r>
              <a:t/>
            </a:r>
            <a:endParaRPr/>
          </a:p>
        </p:txBody>
      </p:sp>
      <p:sp>
        <p:nvSpPr>
          <p:cNvPr id="87" name="Google Shape;87;p13"/>
          <p:cNvSpPr txBox="1"/>
          <p:nvPr>
            <p:ph idx="1" type="subTitle"/>
          </p:nvPr>
        </p:nvSpPr>
        <p:spPr>
          <a:xfrm>
            <a:off x="729625" y="3172900"/>
            <a:ext cx="7842900" cy="19395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None/>
            </a:pPr>
            <a:r>
              <a:rPr lang="en" sz="1800">
                <a:solidFill>
                  <a:srgbClr val="333333"/>
                </a:solidFill>
                <a:latin typeface="Arial"/>
                <a:ea typeface="Arial"/>
                <a:cs typeface="Arial"/>
                <a:sym typeface="Arial"/>
              </a:rPr>
              <a:t>                                      Senior Design Team sddec19-07</a:t>
            </a:r>
            <a:endParaRPr sz="180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rPr lang="en" sz="1350">
                <a:solidFill>
                  <a:srgbClr val="333333"/>
                </a:solidFill>
                <a:latin typeface="Arial"/>
                <a:ea typeface="Arial"/>
                <a:cs typeface="Arial"/>
                <a:sym typeface="Arial"/>
              </a:rPr>
              <a:t>                       Olouwole Eteka,Kossi Egla, Zheyuan Tang,Ugerah Abalu,Hao Wang,Yifu Zhang</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rPr lang="en" sz="1350">
                <a:solidFill>
                  <a:srgbClr val="333333"/>
                </a:solidFill>
                <a:latin typeface="Arial"/>
                <a:ea typeface="Arial"/>
                <a:cs typeface="Arial"/>
                <a:sym typeface="Arial"/>
              </a:rPr>
              <a:t>                                                                  Advisor: Dr Meng Lu</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rPr lang="en" sz="1350">
                <a:solidFill>
                  <a:srgbClr val="333333"/>
                </a:solidFill>
                <a:latin typeface="Arial"/>
                <a:ea typeface="Arial"/>
                <a:cs typeface="Arial"/>
                <a:sym typeface="Arial"/>
              </a:rPr>
              <a:t>                                                                  Client :Dr Meng Lu</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rPr lang="en" sz="1350">
                <a:solidFill>
                  <a:srgbClr val="333333"/>
                </a:solidFill>
                <a:latin typeface="Arial"/>
                <a:ea typeface="Arial"/>
                <a:cs typeface="Arial"/>
                <a:sym typeface="Arial"/>
              </a:rPr>
              <a:t>                                                   </a:t>
            </a:r>
            <a:r>
              <a:rPr lang="en" sz="1100" u="sng">
                <a:solidFill>
                  <a:schemeClr val="hlink"/>
                </a:solidFill>
                <a:latin typeface="Arial"/>
                <a:ea typeface="Arial"/>
                <a:cs typeface="Arial"/>
                <a:sym typeface="Arial"/>
                <a:hlinkClick r:id="rId3"/>
              </a:rPr>
              <a:t>http://sddec19-07.sd.ece.iastate.edu/team.html</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rPr lang="en" sz="1350">
                <a:solidFill>
                  <a:srgbClr val="333333"/>
                </a:solidFill>
                <a:latin typeface="Arial"/>
                <a:ea typeface="Arial"/>
                <a:cs typeface="Arial"/>
                <a:sym typeface="Arial"/>
              </a:rPr>
              <a:t> </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t/>
            </a:r>
            <a:endParaRPr sz="1350">
              <a:solidFill>
                <a:srgbClr val="333333"/>
              </a:solidFill>
              <a:latin typeface="Arial"/>
              <a:ea typeface="Arial"/>
              <a:cs typeface="Arial"/>
              <a:sym typeface="Arial"/>
            </a:endParaRPr>
          </a:p>
          <a:p>
            <a:pPr indent="0" lvl="0" marL="0" rtl="0" algn="l">
              <a:lnSpc>
                <a:spcPct val="115000"/>
              </a:lnSpc>
              <a:spcBef>
                <a:spcPts val="800"/>
              </a:spcBef>
              <a:spcAft>
                <a:spcPts val="0"/>
              </a:spcAft>
              <a:buNone/>
            </a:pPr>
            <a:r>
              <a:t/>
            </a:r>
            <a:endParaRPr sz="1100">
              <a:solidFill>
                <a:srgbClr val="000000"/>
              </a:solidFill>
              <a:latin typeface="Arial"/>
              <a:ea typeface="Arial"/>
              <a:cs typeface="Arial"/>
              <a:sym typeface="Arial"/>
            </a:endParaRPr>
          </a:p>
          <a:p>
            <a:pPr indent="0" lvl="0" marL="0" rtl="0" algn="l">
              <a:lnSpc>
                <a:spcPct val="110000"/>
              </a:lnSpc>
              <a:spcBef>
                <a:spcPts val="800"/>
              </a:spcBef>
              <a:spcAft>
                <a:spcPts val="0"/>
              </a:spcAft>
              <a:buNone/>
            </a:pPr>
            <a:r>
              <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t/>
            </a:r>
            <a:endParaRPr sz="1350">
              <a:solidFill>
                <a:srgbClr val="333333"/>
              </a:solidFill>
              <a:latin typeface="Arial"/>
              <a:ea typeface="Arial"/>
              <a:cs typeface="Arial"/>
              <a:sym typeface="Arial"/>
            </a:endParaRPr>
          </a:p>
          <a:p>
            <a:pPr indent="0" lvl="0" marL="0" rtl="0" algn="l">
              <a:lnSpc>
                <a:spcPct val="110000"/>
              </a:lnSpc>
              <a:spcBef>
                <a:spcPts val="800"/>
              </a:spcBef>
              <a:spcAft>
                <a:spcPts val="0"/>
              </a:spcAft>
              <a:buNone/>
            </a:pPr>
            <a:r>
              <a:t/>
            </a:r>
            <a:endParaRPr sz="1350">
              <a:solidFill>
                <a:srgbClr val="333333"/>
              </a:solidFill>
              <a:latin typeface="Arial"/>
              <a:ea typeface="Arial"/>
              <a:cs typeface="Arial"/>
              <a:sym typeface="Arial"/>
            </a:endParaRPr>
          </a:p>
          <a:p>
            <a:pPr indent="0" lvl="0" marL="0" rtl="0" algn="l">
              <a:lnSpc>
                <a:spcPct val="110000"/>
              </a:lnSpc>
              <a:spcBef>
                <a:spcPts val="1500"/>
              </a:spcBef>
              <a:spcAft>
                <a:spcPts val="0"/>
              </a:spcAft>
              <a:buNone/>
            </a:pPr>
            <a:r>
              <a:t/>
            </a:r>
            <a:endParaRPr sz="1800">
              <a:solidFill>
                <a:srgbClr val="333333"/>
              </a:solidFill>
              <a:latin typeface="Arial"/>
              <a:ea typeface="Arial"/>
              <a:cs typeface="Arial"/>
              <a:sym typeface="Arial"/>
            </a:endParaRPr>
          </a:p>
          <a:p>
            <a:pPr indent="0" lvl="0" marL="0" rtl="0" algn="ctr">
              <a:spcBef>
                <a:spcPts val="800"/>
              </a:spcBef>
              <a:spcAft>
                <a:spcPts val="0"/>
              </a:spcAft>
              <a:buNone/>
            </a:pPr>
            <a:r>
              <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txBox="1"/>
          <p:nvPr/>
        </p:nvSpPr>
        <p:spPr>
          <a:xfrm>
            <a:off x="319025" y="1301175"/>
            <a:ext cx="8825100" cy="373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●Resource/Cost Estimate</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139" name="Google Shape;139;p22"/>
          <p:cNvPicPr preferRelativeResize="0"/>
          <p:nvPr/>
        </p:nvPicPr>
        <p:blipFill>
          <a:blip r:embed="rId3">
            <a:alphaModFix/>
          </a:blip>
          <a:stretch>
            <a:fillRect/>
          </a:stretch>
        </p:blipFill>
        <p:spPr>
          <a:xfrm>
            <a:off x="0" y="1637950"/>
            <a:ext cx="9144001" cy="3505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Project Milestones &amp; Schedule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5" name="Google Shape;145;p23"/>
          <p:cNvPicPr preferRelativeResize="0"/>
          <p:nvPr/>
        </p:nvPicPr>
        <p:blipFill>
          <a:blip r:embed="rId3">
            <a:alphaModFix/>
          </a:blip>
          <a:stretch>
            <a:fillRect/>
          </a:stretch>
        </p:blipFill>
        <p:spPr>
          <a:xfrm>
            <a:off x="0" y="1766100"/>
            <a:ext cx="9144000" cy="3377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Project Milestones &amp; Schedule</a:t>
            </a:r>
            <a:endParaRPr/>
          </a:p>
        </p:txBody>
      </p:sp>
      <p:sp>
        <p:nvSpPr>
          <p:cNvPr id="151" name="Google Shape;151;p24"/>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4"/>
          <p:cNvPicPr preferRelativeResize="0"/>
          <p:nvPr/>
        </p:nvPicPr>
        <p:blipFill>
          <a:blip r:embed="rId3">
            <a:alphaModFix/>
          </a:blip>
          <a:stretch>
            <a:fillRect/>
          </a:stretch>
        </p:blipFill>
        <p:spPr>
          <a:xfrm>
            <a:off x="32025" y="1728997"/>
            <a:ext cx="9144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System Design</a:t>
            </a:r>
            <a:endParaRPr sz="4800"/>
          </a:p>
        </p:txBody>
      </p:sp>
      <p:sp>
        <p:nvSpPr>
          <p:cNvPr id="158" name="Google Shape;158;p25"/>
          <p:cNvSpPr txBox="1"/>
          <p:nvPr>
            <p:ph idx="1" type="subTitle"/>
          </p:nvPr>
        </p:nvSpPr>
        <p:spPr>
          <a:xfrm>
            <a:off x="729625" y="2278950"/>
            <a:ext cx="7688100" cy="20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Subgroups</a:t>
            </a:r>
            <a:endParaRPr u="sng"/>
          </a:p>
          <a:p>
            <a:pPr indent="-330200" lvl="0" marL="457200" rtl="0" algn="l">
              <a:lnSpc>
                <a:spcPct val="150000"/>
              </a:lnSpc>
              <a:spcBef>
                <a:spcPts val="0"/>
              </a:spcBef>
              <a:spcAft>
                <a:spcPts val="0"/>
              </a:spcAft>
              <a:buSzPts val="1600"/>
              <a:buAutoNum type="arabicPeriod"/>
            </a:pPr>
            <a:r>
              <a:rPr lang="en"/>
              <a:t>Fabrication </a:t>
            </a:r>
            <a:endParaRPr/>
          </a:p>
          <a:p>
            <a:pPr indent="-330200" lvl="0" marL="457200" rtl="0" algn="l">
              <a:lnSpc>
                <a:spcPct val="150000"/>
              </a:lnSpc>
              <a:spcBef>
                <a:spcPts val="0"/>
              </a:spcBef>
              <a:spcAft>
                <a:spcPts val="0"/>
              </a:spcAft>
              <a:buSzPts val="1600"/>
              <a:buAutoNum type="arabicPeriod"/>
            </a:pPr>
            <a:r>
              <a:rPr lang="en"/>
              <a:t>Testing</a:t>
            </a:r>
            <a:endParaRPr/>
          </a:p>
          <a:p>
            <a:pPr indent="-330200" lvl="0" marL="457200" rtl="0" algn="l">
              <a:lnSpc>
                <a:spcPct val="150000"/>
              </a:lnSpc>
              <a:spcBef>
                <a:spcPts val="0"/>
              </a:spcBef>
              <a:spcAft>
                <a:spcPts val="0"/>
              </a:spcAft>
              <a:buSzPts val="1600"/>
              <a:buAutoNum type="arabicPeriod"/>
            </a:pPr>
            <a:r>
              <a:rPr lang="en"/>
              <a:t>Instrumentation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687125" y="1283375"/>
            <a:ext cx="7892400" cy="38037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b="0" lang="en"/>
              <a:t>Functional Decomposition</a:t>
            </a:r>
            <a:endParaRPr b="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4" name="Google Shape;164;p26"/>
          <p:cNvPicPr preferRelativeResize="0"/>
          <p:nvPr/>
        </p:nvPicPr>
        <p:blipFill>
          <a:blip r:embed="rId3">
            <a:alphaModFix/>
          </a:blip>
          <a:stretch>
            <a:fillRect/>
          </a:stretch>
        </p:blipFill>
        <p:spPr>
          <a:xfrm>
            <a:off x="1380245" y="2094195"/>
            <a:ext cx="3113550" cy="258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nvSpPr>
        <p:spPr>
          <a:xfrm>
            <a:off x="1945625" y="1266425"/>
            <a:ext cx="33465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Photonic sensor</a:t>
            </a:r>
            <a:r>
              <a:rPr lang="en">
                <a:latin typeface="Lato"/>
                <a:ea typeface="Lato"/>
                <a:cs typeface="Lato"/>
                <a:sym typeface="Lato"/>
              </a:rPr>
              <a:t> structure diagram</a:t>
            </a:r>
            <a:endParaRPr>
              <a:latin typeface="Lato"/>
              <a:ea typeface="Lato"/>
              <a:cs typeface="Lato"/>
              <a:sym typeface="Lato"/>
            </a:endParaRPr>
          </a:p>
        </p:txBody>
      </p:sp>
      <p:pic>
        <p:nvPicPr>
          <p:cNvPr id="170" name="Google Shape;170;p27"/>
          <p:cNvPicPr preferRelativeResize="0"/>
          <p:nvPr/>
        </p:nvPicPr>
        <p:blipFill>
          <a:blip r:embed="rId3">
            <a:alphaModFix/>
          </a:blip>
          <a:stretch>
            <a:fillRect/>
          </a:stretch>
        </p:blipFill>
        <p:spPr>
          <a:xfrm>
            <a:off x="980175" y="1829225"/>
            <a:ext cx="5882050" cy="2719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Lato"/>
                <a:ea typeface="Lato"/>
                <a:cs typeface="Lato"/>
                <a:sym typeface="Lato"/>
              </a:rPr>
              <a:t>Fabrication for photonic sensor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idx="1" type="subTitle"/>
          </p:nvPr>
        </p:nvSpPr>
        <p:spPr>
          <a:xfrm>
            <a:off x="790352" y="2301150"/>
            <a:ext cx="22680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Coat PDMS</a:t>
            </a:r>
            <a:endParaRPr/>
          </a:p>
        </p:txBody>
      </p:sp>
      <p:pic>
        <p:nvPicPr>
          <p:cNvPr id="181" name="Google Shape;181;p29"/>
          <p:cNvPicPr preferRelativeResize="0"/>
          <p:nvPr/>
        </p:nvPicPr>
        <p:blipFill>
          <a:blip r:embed="rId3">
            <a:alphaModFix/>
          </a:blip>
          <a:stretch>
            <a:fillRect/>
          </a:stretch>
        </p:blipFill>
        <p:spPr>
          <a:xfrm>
            <a:off x="849175" y="2842350"/>
            <a:ext cx="2990850" cy="1495425"/>
          </a:xfrm>
          <a:prstGeom prst="rect">
            <a:avLst/>
          </a:prstGeom>
          <a:noFill/>
          <a:ln>
            <a:noFill/>
          </a:ln>
        </p:spPr>
      </p:pic>
      <p:pic>
        <p:nvPicPr>
          <p:cNvPr id="182" name="Google Shape;182;p29"/>
          <p:cNvPicPr preferRelativeResize="0"/>
          <p:nvPr/>
        </p:nvPicPr>
        <p:blipFill>
          <a:blip r:embed="rId4">
            <a:alphaModFix/>
          </a:blip>
          <a:stretch>
            <a:fillRect/>
          </a:stretch>
        </p:blipFill>
        <p:spPr>
          <a:xfrm>
            <a:off x="5015375" y="2842350"/>
            <a:ext cx="3114675" cy="1495425"/>
          </a:xfrm>
          <a:prstGeom prst="rect">
            <a:avLst/>
          </a:prstGeom>
          <a:noFill/>
          <a:ln>
            <a:noFill/>
          </a:ln>
        </p:spPr>
      </p:pic>
      <p:sp>
        <p:nvSpPr>
          <p:cNvPr id="183" name="Google Shape;183;p29"/>
          <p:cNvSpPr txBox="1"/>
          <p:nvPr>
            <p:ph idx="1" type="subTitle"/>
          </p:nvPr>
        </p:nvSpPr>
        <p:spPr>
          <a:xfrm>
            <a:off x="5113812" y="2165450"/>
            <a:ext cx="29178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PDMS and do hydrophobic treatment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idx="1" type="subTitle"/>
          </p:nvPr>
        </p:nvSpPr>
        <p:spPr>
          <a:xfrm>
            <a:off x="729450" y="1299800"/>
            <a:ext cx="33117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Coat Su8 on glass plate and spin it</a:t>
            </a:r>
            <a:endParaRPr/>
          </a:p>
        </p:txBody>
      </p:sp>
      <p:sp>
        <p:nvSpPr>
          <p:cNvPr id="189" name="Google Shape;189;p30"/>
          <p:cNvSpPr txBox="1"/>
          <p:nvPr>
            <p:ph idx="1" type="subTitle"/>
          </p:nvPr>
        </p:nvSpPr>
        <p:spPr>
          <a:xfrm>
            <a:off x="5176600" y="1299800"/>
            <a:ext cx="33117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Squeeze the PDMS model on the glass plate</a:t>
            </a:r>
            <a:endParaRPr/>
          </a:p>
        </p:txBody>
      </p:sp>
      <p:pic>
        <p:nvPicPr>
          <p:cNvPr id="190" name="Google Shape;190;p30"/>
          <p:cNvPicPr preferRelativeResize="0"/>
          <p:nvPr/>
        </p:nvPicPr>
        <p:blipFill>
          <a:blip r:embed="rId3">
            <a:alphaModFix/>
          </a:blip>
          <a:stretch>
            <a:fillRect/>
          </a:stretch>
        </p:blipFill>
        <p:spPr>
          <a:xfrm>
            <a:off x="729450" y="2635910"/>
            <a:ext cx="3842550" cy="510940"/>
          </a:xfrm>
          <a:prstGeom prst="rect">
            <a:avLst/>
          </a:prstGeom>
          <a:noFill/>
          <a:ln>
            <a:noFill/>
          </a:ln>
        </p:spPr>
      </p:pic>
      <p:pic>
        <p:nvPicPr>
          <p:cNvPr id="191" name="Google Shape;191;p30"/>
          <p:cNvPicPr preferRelativeResize="0"/>
          <p:nvPr/>
        </p:nvPicPr>
        <p:blipFill>
          <a:blip r:embed="rId4">
            <a:alphaModFix/>
          </a:blip>
          <a:stretch>
            <a:fillRect/>
          </a:stretch>
        </p:blipFill>
        <p:spPr>
          <a:xfrm>
            <a:off x="4809275" y="2212725"/>
            <a:ext cx="4267201" cy="21107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1"/>
          <p:cNvSpPr txBox="1"/>
          <p:nvPr>
            <p:ph idx="1" type="subTitle"/>
          </p:nvPr>
        </p:nvSpPr>
        <p:spPr>
          <a:xfrm>
            <a:off x="807452" y="1340500"/>
            <a:ext cx="27465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Exposure under the UV light</a:t>
            </a:r>
            <a:endParaRPr/>
          </a:p>
        </p:txBody>
      </p:sp>
      <p:pic>
        <p:nvPicPr>
          <p:cNvPr id="197" name="Google Shape;197;p31"/>
          <p:cNvPicPr preferRelativeResize="0"/>
          <p:nvPr/>
        </p:nvPicPr>
        <p:blipFill>
          <a:blip r:embed="rId3">
            <a:alphaModFix/>
          </a:blip>
          <a:stretch>
            <a:fillRect/>
          </a:stretch>
        </p:blipFill>
        <p:spPr>
          <a:xfrm>
            <a:off x="925875" y="2095550"/>
            <a:ext cx="3241276" cy="2225350"/>
          </a:xfrm>
          <a:prstGeom prst="rect">
            <a:avLst/>
          </a:prstGeom>
          <a:noFill/>
          <a:ln>
            <a:noFill/>
          </a:ln>
        </p:spPr>
      </p:pic>
      <p:pic>
        <p:nvPicPr>
          <p:cNvPr id="198" name="Google Shape;198;p31"/>
          <p:cNvPicPr preferRelativeResize="0"/>
          <p:nvPr/>
        </p:nvPicPr>
        <p:blipFill>
          <a:blip r:embed="rId4">
            <a:alphaModFix/>
          </a:blip>
          <a:stretch>
            <a:fillRect/>
          </a:stretch>
        </p:blipFill>
        <p:spPr>
          <a:xfrm>
            <a:off x="4477525" y="2179100"/>
            <a:ext cx="4354699" cy="1709675"/>
          </a:xfrm>
          <a:prstGeom prst="rect">
            <a:avLst/>
          </a:prstGeom>
          <a:noFill/>
          <a:ln>
            <a:noFill/>
          </a:ln>
        </p:spPr>
      </p:pic>
      <p:sp>
        <p:nvSpPr>
          <p:cNvPr id="199" name="Google Shape;199;p31"/>
          <p:cNvSpPr txBox="1"/>
          <p:nvPr>
            <p:ph idx="1" type="subTitle"/>
          </p:nvPr>
        </p:nvSpPr>
        <p:spPr>
          <a:xfrm>
            <a:off x="4829877" y="1340500"/>
            <a:ext cx="27465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PDMS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29450" y="1322450"/>
            <a:ext cx="7638600" cy="31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000"/>
              <a:t>  </a:t>
            </a:r>
            <a:r>
              <a:rPr lang="en" sz="4800"/>
              <a:t>Project plan</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2"/>
          <p:cNvPicPr preferRelativeResize="0"/>
          <p:nvPr/>
        </p:nvPicPr>
        <p:blipFill>
          <a:blip r:embed="rId3">
            <a:alphaModFix/>
          </a:blip>
          <a:stretch>
            <a:fillRect/>
          </a:stretch>
        </p:blipFill>
        <p:spPr>
          <a:xfrm>
            <a:off x="1300175" y="2197225"/>
            <a:ext cx="4505349" cy="2335550"/>
          </a:xfrm>
          <a:prstGeom prst="rect">
            <a:avLst/>
          </a:prstGeom>
          <a:noFill/>
          <a:ln>
            <a:noFill/>
          </a:ln>
        </p:spPr>
      </p:pic>
      <p:sp>
        <p:nvSpPr>
          <p:cNvPr id="205" name="Google Shape;205;p32"/>
          <p:cNvSpPr txBox="1"/>
          <p:nvPr/>
        </p:nvSpPr>
        <p:spPr>
          <a:xfrm>
            <a:off x="1337650" y="1413200"/>
            <a:ext cx="4430400" cy="611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a:latin typeface="Lato"/>
                <a:ea typeface="Lato"/>
                <a:cs typeface="Lato"/>
                <a:sym typeface="Lato"/>
              </a:rPr>
              <a:t>    	</a:t>
            </a:r>
            <a:r>
              <a:rPr lang="en">
                <a:latin typeface="Lato"/>
                <a:ea typeface="Lato"/>
                <a:cs typeface="Lato"/>
                <a:sym typeface="Lato"/>
              </a:rPr>
              <a:t>Deposited</a:t>
            </a:r>
            <a:r>
              <a:rPr lang="en">
                <a:latin typeface="Lato"/>
                <a:ea typeface="Lato"/>
                <a:cs typeface="Lato"/>
                <a:sym typeface="Lato"/>
              </a:rPr>
              <a:t> </a:t>
            </a:r>
            <a:r>
              <a:rPr lang="en">
                <a:latin typeface="Lato"/>
                <a:ea typeface="Lato"/>
                <a:cs typeface="Lato"/>
                <a:sym typeface="Lato"/>
              </a:rPr>
              <a:t>TiO2 layer by sputtering</a:t>
            </a:r>
            <a:endParaRPr>
              <a:latin typeface="Lato"/>
              <a:ea typeface="Lato"/>
              <a:cs typeface="Lato"/>
              <a:sym typeface="Lato"/>
            </a:endParaRPr>
          </a:p>
        </p:txBody>
      </p:sp>
      <p:cxnSp>
        <p:nvCxnSpPr>
          <p:cNvPr id="206" name="Google Shape;206;p32"/>
          <p:cNvCxnSpPr/>
          <p:nvPr/>
        </p:nvCxnSpPr>
        <p:spPr>
          <a:xfrm>
            <a:off x="1662625" y="2398425"/>
            <a:ext cx="282900" cy="375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ctrTitle"/>
          </p:nvPr>
        </p:nvSpPr>
        <p:spPr>
          <a:xfrm>
            <a:off x="729625" y="142430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Glancing angle deposition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34"/>
          <p:cNvPicPr preferRelativeResize="0"/>
          <p:nvPr/>
        </p:nvPicPr>
        <p:blipFill>
          <a:blip r:embed="rId3">
            <a:alphaModFix/>
          </a:blip>
          <a:stretch>
            <a:fillRect/>
          </a:stretch>
        </p:blipFill>
        <p:spPr>
          <a:xfrm>
            <a:off x="580550" y="1843000"/>
            <a:ext cx="4287025" cy="2720350"/>
          </a:xfrm>
          <a:prstGeom prst="rect">
            <a:avLst/>
          </a:prstGeom>
          <a:noFill/>
          <a:ln>
            <a:noFill/>
          </a:ln>
        </p:spPr>
      </p:pic>
      <p:pic>
        <p:nvPicPr>
          <p:cNvPr id="217" name="Google Shape;217;p34"/>
          <p:cNvPicPr preferRelativeResize="0"/>
          <p:nvPr/>
        </p:nvPicPr>
        <p:blipFill>
          <a:blip r:embed="rId4">
            <a:alphaModFix/>
          </a:blip>
          <a:stretch>
            <a:fillRect/>
          </a:stretch>
        </p:blipFill>
        <p:spPr>
          <a:xfrm>
            <a:off x="5071425" y="1843004"/>
            <a:ext cx="2571750" cy="2720350"/>
          </a:xfrm>
          <a:prstGeom prst="rect">
            <a:avLst/>
          </a:prstGeom>
          <a:noFill/>
          <a:ln>
            <a:noFill/>
          </a:ln>
        </p:spPr>
      </p:pic>
      <p:sp>
        <p:nvSpPr>
          <p:cNvPr id="218" name="Google Shape;218;p34"/>
          <p:cNvSpPr txBox="1"/>
          <p:nvPr/>
        </p:nvSpPr>
        <p:spPr>
          <a:xfrm>
            <a:off x="1238100" y="1301800"/>
            <a:ext cx="19953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TiO</a:t>
            </a:r>
            <a:r>
              <a:rPr baseline="-25000" lang="en" sz="1200"/>
              <a:t>2 </a:t>
            </a:r>
            <a:r>
              <a:rPr lang="en" sz="1200"/>
              <a:t>Nano column</a:t>
            </a:r>
            <a:endParaRPr sz="1200"/>
          </a:p>
          <a:p>
            <a:pPr indent="0" lvl="0" marL="0" rtl="0" algn="l">
              <a:spcBef>
                <a:spcPts val="0"/>
              </a:spcBef>
              <a:spcAft>
                <a:spcPts val="0"/>
              </a:spcAft>
              <a:buNone/>
            </a:pPr>
            <a:r>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35"/>
          <p:cNvPicPr preferRelativeResize="0"/>
          <p:nvPr/>
        </p:nvPicPr>
        <p:blipFill>
          <a:blip r:embed="rId3">
            <a:alphaModFix/>
          </a:blip>
          <a:stretch>
            <a:fillRect/>
          </a:stretch>
        </p:blipFill>
        <p:spPr>
          <a:xfrm>
            <a:off x="6192910" y="878500"/>
            <a:ext cx="2951090" cy="3386525"/>
          </a:xfrm>
          <a:prstGeom prst="rect">
            <a:avLst/>
          </a:prstGeom>
          <a:noFill/>
          <a:ln>
            <a:noFill/>
          </a:ln>
        </p:spPr>
      </p:pic>
      <p:pic>
        <p:nvPicPr>
          <p:cNvPr id="225" name="Google Shape;225;p35"/>
          <p:cNvPicPr preferRelativeResize="0"/>
          <p:nvPr/>
        </p:nvPicPr>
        <p:blipFill>
          <a:blip r:embed="rId4">
            <a:alphaModFix/>
          </a:blip>
          <a:stretch>
            <a:fillRect/>
          </a:stretch>
        </p:blipFill>
        <p:spPr>
          <a:xfrm>
            <a:off x="729625" y="876375"/>
            <a:ext cx="2475751" cy="3301025"/>
          </a:xfrm>
          <a:prstGeom prst="rect">
            <a:avLst/>
          </a:prstGeom>
          <a:noFill/>
          <a:ln>
            <a:noFill/>
          </a:ln>
        </p:spPr>
      </p:pic>
      <p:pic>
        <p:nvPicPr>
          <p:cNvPr id="226" name="Google Shape;226;p35"/>
          <p:cNvPicPr preferRelativeResize="0"/>
          <p:nvPr/>
        </p:nvPicPr>
        <p:blipFill>
          <a:blip r:embed="rId5">
            <a:alphaModFix/>
          </a:blip>
          <a:stretch>
            <a:fillRect/>
          </a:stretch>
        </p:blipFill>
        <p:spPr>
          <a:xfrm>
            <a:off x="3342138" y="876375"/>
            <a:ext cx="2714000" cy="3301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p:txBody>
      </p:sp>
      <p:sp>
        <p:nvSpPr>
          <p:cNvPr id="232" name="Google Shape;232;p36"/>
          <p:cNvSpPr txBox="1"/>
          <p:nvPr>
            <p:ph idx="1" type="subTitle"/>
          </p:nvPr>
        </p:nvSpPr>
        <p:spPr>
          <a:xfrm>
            <a:off x="729450" y="2314225"/>
            <a:ext cx="7688100" cy="2289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b="1" lang="en"/>
              <a:t>Paper Chromatography </a:t>
            </a:r>
            <a:r>
              <a:rPr b="1" lang="en"/>
              <a:t> </a:t>
            </a:r>
            <a:r>
              <a:rPr b="1" lang="en"/>
              <a:t>(familiarize with the principle)</a:t>
            </a:r>
            <a:endParaRPr b="1"/>
          </a:p>
          <a:p>
            <a:pPr indent="0" lvl="0" marL="457200" rtl="0" algn="l">
              <a:spcBef>
                <a:spcPts val="0"/>
              </a:spcBef>
              <a:spcAft>
                <a:spcPts val="0"/>
              </a:spcAft>
              <a:buNone/>
            </a:pPr>
            <a:r>
              <a:t/>
            </a:r>
            <a:endParaRPr b="1"/>
          </a:p>
          <a:p>
            <a:pPr indent="-330200" lvl="0" marL="457200" rtl="0" algn="l">
              <a:spcBef>
                <a:spcPts val="0"/>
              </a:spcBef>
              <a:spcAft>
                <a:spcPts val="0"/>
              </a:spcAft>
              <a:buSzPts val="1600"/>
              <a:buAutoNum type="arabicPeriod"/>
            </a:pPr>
            <a:r>
              <a:rPr b="1" lang="en"/>
              <a:t>Test food dyes by Ultra Thin Layer Chromatography  (prove the principle)</a:t>
            </a:r>
            <a:endParaRPr b="1"/>
          </a:p>
          <a:p>
            <a:pPr indent="0" lvl="0" marL="457200" rtl="0" algn="l">
              <a:spcBef>
                <a:spcPts val="0"/>
              </a:spcBef>
              <a:spcAft>
                <a:spcPts val="0"/>
              </a:spcAft>
              <a:buNone/>
            </a:pPr>
            <a:r>
              <a:t/>
            </a:r>
            <a:endParaRPr b="1"/>
          </a:p>
          <a:p>
            <a:pPr indent="-330200" lvl="0" marL="457200" rtl="0" algn="l">
              <a:spcBef>
                <a:spcPts val="0"/>
              </a:spcBef>
              <a:spcAft>
                <a:spcPts val="0"/>
              </a:spcAft>
              <a:buSzPts val="1600"/>
              <a:buAutoNum type="arabicPeriod"/>
            </a:pPr>
            <a:r>
              <a:rPr b="1" lang="en"/>
              <a:t>Test food dyes on photonic crystal  (apply the way on the design)</a:t>
            </a:r>
            <a:endParaRPr b="1"/>
          </a:p>
          <a:p>
            <a:pPr indent="0" lvl="0" marL="457200" rtl="0" algn="l">
              <a:spcBef>
                <a:spcPts val="0"/>
              </a:spcBef>
              <a:spcAft>
                <a:spcPts val="0"/>
              </a:spcAft>
              <a:buNone/>
            </a:pPr>
            <a:r>
              <a:t/>
            </a:r>
            <a:endParaRPr b="1"/>
          </a:p>
          <a:p>
            <a:pPr indent="0" lvl="0" marL="0" rtl="0" algn="l">
              <a:spcBef>
                <a:spcPts val="0"/>
              </a:spcBef>
              <a:spcAft>
                <a:spcPts val="0"/>
              </a:spcAft>
              <a:buNone/>
            </a:pPr>
            <a:r>
              <a:rPr b="1" lang="en"/>
              <a:t>  4.     Test Fentanyl and other chemicals on photonic sensor ( achieve the goal)</a:t>
            </a:r>
            <a:endParaRPr b="1"/>
          </a:p>
          <a:p>
            <a:pPr indent="0" lvl="0" marL="45720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729450" y="1234800"/>
            <a:ext cx="76884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Paper chromatography</a:t>
            </a:r>
            <a:endParaRPr sz="2300"/>
          </a:p>
        </p:txBody>
      </p:sp>
      <p:sp>
        <p:nvSpPr>
          <p:cNvPr id="238" name="Google Shape;238;p37"/>
          <p:cNvSpPr txBox="1"/>
          <p:nvPr>
            <p:ph idx="2" type="body"/>
          </p:nvPr>
        </p:nvSpPr>
        <p:spPr>
          <a:xfrm>
            <a:off x="5738700" y="2078875"/>
            <a:ext cx="3526500" cy="25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Stationary  phase: water (Polar)</a:t>
            </a:r>
            <a:endParaRPr b="1">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0"/>
              </a:spcAft>
              <a:buNone/>
            </a:pPr>
            <a:r>
              <a:rPr b="1" lang="en">
                <a:solidFill>
                  <a:srgbClr val="000000"/>
                </a:solidFill>
              </a:rPr>
              <a:t>Mobile phase: </a:t>
            </a:r>
            <a:r>
              <a:rPr b="1" lang="en" sz="1200">
                <a:solidFill>
                  <a:srgbClr val="000000"/>
                </a:solidFill>
                <a:highlight>
                  <a:srgbClr val="FFFFFF"/>
                </a:highlight>
              </a:rPr>
              <a:t>Ethanol  (Non-polar)</a:t>
            </a:r>
            <a:endParaRPr b="1" sz="1200">
              <a:solidFill>
                <a:srgbClr val="000000"/>
              </a:solidFill>
              <a:highlight>
                <a:srgbClr val="FFFFFF"/>
              </a:highlight>
            </a:endParaRPr>
          </a:p>
          <a:p>
            <a:pPr indent="0" lvl="0" marL="0" rtl="0" algn="l">
              <a:spcBef>
                <a:spcPts val="1600"/>
              </a:spcBef>
              <a:spcAft>
                <a:spcPts val="0"/>
              </a:spcAft>
              <a:buNone/>
            </a:pPr>
            <a:r>
              <a:t/>
            </a:r>
            <a:endParaRPr b="1" sz="1200">
              <a:solidFill>
                <a:srgbClr val="000000"/>
              </a:solidFill>
              <a:highlight>
                <a:srgbClr val="FFFFFF"/>
              </a:highlight>
            </a:endParaRPr>
          </a:p>
          <a:p>
            <a:pPr indent="0" lvl="0" marL="0" rtl="0" algn="l">
              <a:spcBef>
                <a:spcPts val="1600"/>
              </a:spcBef>
              <a:spcAft>
                <a:spcPts val="1600"/>
              </a:spcAft>
              <a:buNone/>
            </a:pPr>
            <a:r>
              <a:rPr b="1" lang="en" sz="1200">
                <a:solidFill>
                  <a:srgbClr val="000000"/>
                </a:solidFill>
                <a:highlight>
                  <a:srgbClr val="FFFFFF"/>
                </a:highlight>
              </a:rPr>
              <a:t>Dyes: “</a:t>
            </a:r>
            <a:r>
              <a:rPr b="1" lang="en" sz="1200">
                <a:solidFill>
                  <a:srgbClr val="FF0000"/>
                </a:solidFill>
                <a:highlight>
                  <a:srgbClr val="FFFFFF"/>
                </a:highlight>
              </a:rPr>
              <a:t>S</a:t>
            </a:r>
            <a:r>
              <a:rPr b="1" lang="en" sz="1200">
                <a:solidFill>
                  <a:srgbClr val="000000"/>
                </a:solidFill>
                <a:highlight>
                  <a:srgbClr val="FFFFFF"/>
                </a:highlight>
              </a:rPr>
              <a:t>-Safranin O”,  “</a:t>
            </a:r>
            <a:r>
              <a:rPr b="1" lang="en" sz="1200">
                <a:solidFill>
                  <a:srgbClr val="FF0000"/>
                </a:solidFill>
                <a:highlight>
                  <a:srgbClr val="FFFFFF"/>
                </a:highlight>
              </a:rPr>
              <a:t>T</a:t>
            </a:r>
            <a:r>
              <a:rPr b="1" lang="en" sz="1200">
                <a:solidFill>
                  <a:srgbClr val="000000"/>
                </a:solidFill>
                <a:highlight>
                  <a:srgbClr val="FFFFFF"/>
                </a:highlight>
              </a:rPr>
              <a:t>-Toluidine blue”, “</a:t>
            </a:r>
            <a:r>
              <a:rPr b="1" lang="en" sz="1200">
                <a:solidFill>
                  <a:srgbClr val="FF0000"/>
                </a:solidFill>
                <a:highlight>
                  <a:srgbClr val="FFFFFF"/>
                </a:highlight>
              </a:rPr>
              <a:t>M</a:t>
            </a:r>
            <a:r>
              <a:rPr b="1" lang="en" sz="1200">
                <a:solidFill>
                  <a:srgbClr val="000000"/>
                </a:solidFill>
                <a:highlight>
                  <a:srgbClr val="FFFFFF"/>
                </a:highlight>
              </a:rPr>
              <a:t>-Chromatography mixture”</a:t>
            </a:r>
            <a:endParaRPr b="1" sz="1200">
              <a:solidFill>
                <a:srgbClr val="000000"/>
              </a:solidFill>
              <a:highlight>
                <a:srgbClr val="FFFFFF"/>
              </a:highlight>
            </a:endParaRPr>
          </a:p>
        </p:txBody>
      </p:sp>
      <p:pic>
        <p:nvPicPr>
          <p:cNvPr id="239" name="Google Shape;239;p37"/>
          <p:cNvPicPr preferRelativeResize="0"/>
          <p:nvPr/>
        </p:nvPicPr>
        <p:blipFill>
          <a:blip r:embed="rId3">
            <a:alphaModFix/>
          </a:blip>
          <a:stretch>
            <a:fillRect/>
          </a:stretch>
        </p:blipFill>
        <p:spPr>
          <a:xfrm>
            <a:off x="2995375" y="1965275"/>
            <a:ext cx="2469600" cy="2802101"/>
          </a:xfrm>
          <a:prstGeom prst="rect">
            <a:avLst/>
          </a:prstGeom>
          <a:noFill/>
          <a:ln>
            <a:noFill/>
          </a:ln>
        </p:spPr>
      </p:pic>
      <p:pic>
        <p:nvPicPr>
          <p:cNvPr id="240" name="Google Shape;240;p37"/>
          <p:cNvPicPr preferRelativeResize="0"/>
          <p:nvPr/>
        </p:nvPicPr>
        <p:blipFill>
          <a:blip r:embed="rId4">
            <a:alphaModFix/>
          </a:blip>
          <a:stretch>
            <a:fillRect/>
          </a:stretch>
        </p:blipFill>
        <p:spPr>
          <a:xfrm>
            <a:off x="417500" y="1992725"/>
            <a:ext cx="2407401" cy="2747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RF Value calculation</a:t>
            </a:r>
            <a:endParaRPr/>
          </a:p>
        </p:txBody>
      </p:sp>
      <p:pic>
        <p:nvPicPr>
          <p:cNvPr id="246" name="Google Shape;246;p38"/>
          <p:cNvPicPr preferRelativeResize="0"/>
          <p:nvPr/>
        </p:nvPicPr>
        <p:blipFill>
          <a:blip r:embed="rId3">
            <a:alphaModFix/>
          </a:blip>
          <a:stretch>
            <a:fillRect/>
          </a:stretch>
        </p:blipFill>
        <p:spPr>
          <a:xfrm>
            <a:off x="775025" y="1811400"/>
            <a:ext cx="3675175" cy="2984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2300">
                <a:solidFill>
                  <a:srgbClr val="333333"/>
                </a:solidFill>
              </a:rPr>
              <a:t> Ultrathin-Layer Chromatography (UTLC)</a:t>
            </a:r>
            <a:endParaRPr sz="2300">
              <a:solidFill>
                <a:srgbClr val="333333"/>
              </a:solidFill>
            </a:endParaRPr>
          </a:p>
          <a:p>
            <a:pPr indent="0" lvl="0" marL="0" rtl="0" algn="l">
              <a:spcBef>
                <a:spcPts val="600"/>
              </a:spcBef>
              <a:spcAft>
                <a:spcPts val="0"/>
              </a:spcAft>
              <a:buNone/>
            </a:pPr>
            <a:r>
              <a:t/>
            </a:r>
            <a:endParaRPr sz="2300">
              <a:solidFill>
                <a:srgbClr val="333333"/>
              </a:solidFill>
              <a:latin typeface="Georgia"/>
              <a:ea typeface="Georgia"/>
              <a:cs typeface="Georgia"/>
              <a:sym typeface="Georgia"/>
            </a:endParaRPr>
          </a:p>
          <a:p>
            <a:pPr indent="0" lvl="0" marL="0" rtl="0" algn="l">
              <a:spcBef>
                <a:spcPts val="0"/>
              </a:spcBef>
              <a:spcAft>
                <a:spcPts val="0"/>
              </a:spcAft>
              <a:buNone/>
            </a:pPr>
            <a:r>
              <a:t/>
            </a:r>
            <a:endParaRPr/>
          </a:p>
        </p:txBody>
      </p:sp>
      <p:sp>
        <p:nvSpPr>
          <p:cNvPr id="252" name="Google Shape;252;p39"/>
          <p:cNvSpPr txBox="1"/>
          <p:nvPr>
            <p:ph idx="2" type="body"/>
          </p:nvPr>
        </p:nvSpPr>
        <p:spPr>
          <a:xfrm>
            <a:off x="4643600" y="2078875"/>
            <a:ext cx="3774300" cy="3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Stationary phase: TIO2  </a:t>
            </a:r>
            <a:r>
              <a:rPr lang="en" sz="1200">
                <a:solidFill>
                  <a:srgbClr val="000000"/>
                </a:solidFill>
                <a:latin typeface="Arial"/>
                <a:ea typeface="Arial"/>
                <a:cs typeface="Arial"/>
                <a:sym typeface="Arial"/>
              </a:rPr>
              <a:t>Nano column</a:t>
            </a:r>
            <a:endParaRPr sz="1200">
              <a:solidFill>
                <a:srgbClr val="000000"/>
              </a:solidFill>
            </a:endParaRPr>
          </a:p>
          <a:p>
            <a:pPr indent="0" lvl="0" marL="0" rtl="0" algn="l">
              <a:spcBef>
                <a:spcPts val="1600"/>
              </a:spcBef>
              <a:spcAft>
                <a:spcPts val="0"/>
              </a:spcAft>
              <a:buNone/>
            </a:pPr>
            <a:r>
              <a:rPr lang="en" sz="1200">
                <a:solidFill>
                  <a:srgbClr val="000000"/>
                </a:solidFill>
              </a:rPr>
              <a:t>Mobile phase:ethyl acetate/methanol/water(65/23/5)</a:t>
            </a:r>
            <a:endParaRPr sz="1200">
              <a:solidFill>
                <a:srgbClr val="000000"/>
              </a:solidFill>
            </a:endParaRPr>
          </a:p>
          <a:p>
            <a:pPr indent="0" lvl="0" marL="0" rtl="0" algn="l">
              <a:spcBef>
                <a:spcPts val="1600"/>
              </a:spcBef>
              <a:spcAft>
                <a:spcPts val="0"/>
              </a:spcAft>
              <a:buNone/>
            </a:pPr>
            <a:r>
              <a:rPr lang="en" sz="1200">
                <a:solidFill>
                  <a:srgbClr val="000000"/>
                </a:solidFill>
              </a:rPr>
              <a:t>Dyes: Food dyes(</a:t>
            </a:r>
            <a:r>
              <a:rPr lang="en" sz="1200">
                <a:solidFill>
                  <a:srgbClr val="000000"/>
                </a:solidFill>
                <a:highlight>
                  <a:srgbClr val="FFFFFF"/>
                </a:highlight>
              </a:rPr>
              <a:t>Brilliant Black BN (1mg/ml), Lissamine Green (6mg/ml), tartrazine(12mg/ml), Acid Red 14(12mg/ml)</a:t>
            </a:r>
            <a:endParaRPr sz="1200">
              <a:solidFill>
                <a:srgbClr val="000000"/>
              </a:solidFill>
              <a:highlight>
                <a:srgbClr val="FFFFFF"/>
              </a:highlight>
            </a:endParaRPr>
          </a:p>
          <a:p>
            <a:pPr indent="0" lvl="0" marL="0" rtl="0" algn="l">
              <a:spcBef>
                <a:spcPts val="1600"/>
              </a:spcBef>
              <a:spcAft>
                <a:spcPts val="0"/>
              </a:spcAft>
              <a:buNone/>
            </a:pPr>
            <a:r>
              <a:t/>
            </a:r>
            <a:endParaRPr sz="600">
              <a:solidFill>
                <a:srgbClr val="222222"/>
              </a:solidFill>
              <a:highlight>
                <a:srgbClr val="FFFFFF"/>
              </a:highlight>
            </a:endParaRPr>
          </a:p>
          <a:p>
            <a:pPr indent="0" lvl="0" marL="0" rtl="0" algn="l">
              <a:lnSpc>
                <a:spcPct val="100000"/>
              </a:lnSpc>
              <a:spcBef>
                <a:spcPts val="1600"/>
              </a:spcBef>
              <a:spcAft>
                <a:spcPts val="0"/>
              </a:spcAft>
              <a:buNone/>
            </a:pPr>
            <a:r>
              <a:rPr lang="en" sz="600">
                <a:solidFill>
                  <a:srgbClr val="222222"/>
                </a:solidFill>
                <a:highlight>
                  <a:srgbClr val="FFFFFF"/>
                </a:highlight>
              </a:rPr>
              <a:t>Julia Wannenmacher a,b, Steven R. Jimc, Michael T. Taschukc, Michael J. Brett c,d, Gertrud E. Morlocka,b,</a:t>
            </a:r>
            <a:r>
              <a:rPr lang="en" sz="600">
                <a:solidFill>
                  <a:srgbClr val="222222"/>
                </a:solidFill>
                <a:highlight>
                  <a:srgbClr val="FFFFFF"/>
                </a:highlight>
              </a:rPr>
              <a:t>∗</a:t>
            </a:r>
            <a:endParaRPr sz="600">
              <a:solidFill>
                <a:srgbClr val="222222"/>
              </a:solidFill>
              <a:highlight>
                <a:srgbClr val="FFFFFF"/>
              </a:highlight>
            </a:endParaRPr>
          </a:p>
          <a:p>
            <a:pPr indent="0" lvl="0" marL="0" rtl="0" algn="l">
              <a:lnSpc>
                <a:spcPct val="100000"/>
              </a:lnSpc>
              <a:spcBef>
                <a:spcPts val="1600"/>
              </a:spcBef>
              <a:spcAft>
                <a:spcPts val="0"/>
              </a:spcAft>
              <a:buNone/>
            </a:pPr>
            <a:r>
              <a:rPr lang="en" sz="600">
                <a:solidFill>
                  <a:srgbClr val="231F20"/>
                </a:solidFill>
                <a:latin typeface="Times New Roman"/>
                <a:ea typeface="Times New Roman"/>
                <a:cs typeface="Times New Roman"/>
                <a:sym typeface="Times New Roman"/>
              </a:rPr>
              <a:t>“</a:t>
            </a:r>
            <a:r>
              <a:rPr lang="en" sz="600">
                <a:solidFill>
                  <a:srgbClr val="231F20"/>
                </a:solidFill>
                <a:latin typeface="Times New Roman"/>
                <a:ea typeface="Times New Roman"/>
                <a:cs typeface="Times New Roman"/>
                <a:sym typeface="Times New Roman"/>
              </a:rPr>
              <a:t>Ultrathin-layer chromatography on SiO</a:t>
            </a:r>
            <a:r>
              <a:rPr baseline="-25000" lang="en" sz="600">
                <a:solidFill>
                  <a:srgbClr val="231F20"/>
                </a:solidFill>
                <a:latin typeface="Times New Roman"/>
                <a:ea typeface="Times New Roman"/>
                <a:cs typeface="Times New Roman"/>
                <a:sym typeface="Times New Roman"/>
              </a:rPr>
              <a:t>2, Al2O3, TiO2, and ZrO2 </a:t>
            </a:r>
            <a:r>
              <a:rPr lang="en" sz="600">
                <a:solidFill>
                  <a:srgbClr val="231F20"/>
                </a:solidFill>
                <a:latin typeface="Times New Roman"/>
                <a:ea typeface="Times New Roman"/>
                <a:cs typeface="Times New Roman"/>
                <a:sym typeface="Times New Roman"/>
              </a:rPr>
              <a:t>nanostructured thin films”31 july 2013.</a:t>
            </a:r>
            <a:endParaRPr sz="600">
              <a:solidFill>
                <a:srgbClr val="231F20"/>
              </a:solidFill>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600" u="sng">
                <a:solidFill>
                  <a:schemeClr val="hlink"/>
                </a:solidFill>
                <a:latin typeface="Arial"/>
                <a:ea typeface="Arial"/>
                <a:cs typeface="Arial"/>
                <a:sym typeface="Arial"/>
                <a:hlinkClick r:id="rId3"/>
              </a:rPr>
              <a:t>https://www.journals.elsevier.com/journal-of-chromatography-a</a:t>
            </a:r>
            <a:endParaRPr sz="600">
              <a:solidFill>
                <a:srgbClr val="231F20"/>
              </a:solidFill>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t/>
            </a:r>
            <a:endParaRPr sz="600">
              <a:solidFill>
                <a:srgbClr val="231F20"/>
              </a:solidFill>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600">
                <a:solidFill>
                  <a:srgbClr val="231F20"/>
                </a:solidFill>
                <a:latin typeface="Times New Roman"/>
                <a:ea typeface="Times New Roman"/>
                <a:cs typeface="Times New Roman"/>
                <a:sym typeface="Times New Roman"/>
              </a:rPr>
              <a:t> </a:t>
            </a:r>
            <a:endParaRPr sz="600">
              <a:solidFill>
                <a:srgbClr val="222222"/>
              </a:solidFill>
              <a:highlight>
                <a:srgbClr val="FFFFFF"/>
              </a:highlight>
            </a:endParaRPr>
          </a:p>
          <a:p>
            <a:pPr indent="0" lvl="0" marL="0" rtl="0" algn="l">
              <a:spcBef>
                <a:spcPts val="1600"/>
              </a:spcBef>
              <a:spcAft>
                <a:spcPts val="0"/>
              </a:spcAft>
              <a:buNone/>
            </a:pPr>
            <a:r>
              <a:t/>
            </a:r>
            <a:endParaRPr sz="600">
              <a:solidFill>
                <a:srgbClr val="222222"/>
              </a:solidFill>
              <a:highlight>
                <a:srgbClr val="FFFFFF"/>
              </a:highlight>
            </a:endParaRPr>
          </a:p>
          <a:p>
            <a:pPr indent="0" lvl="0" marL="0" rtl="0" algn="l">
              <a:spcBef>
                <a:spcPts val="1600"/>
              </a:spcBef>
              <a:spcAft>
                <a:spcPts val="0"/>
              </a:spcAft>
              <a:buNone/>
            </a:pPr>
            <a:r>
              <a:t/>
            </a:r>
            <a:endParaRPr sz="1200">
              <a:solidFill>
                <a:srgbClr val="222222"/>
              </a:solidFill>
              <a:highlight>
                <a:srgbClr val="FFFFFF"/>
              </a:highlight>
            </a:endParaRPr>
          </a:p>
          <a:p>
            <a:pPr indent="0" lvl="0" marL="0" rtl="0" algn="l">
              <a:spcBef>
                <a:spcPts val="1600"/>
              </a:spcBef>
              <a:spcAft>
                <a:spcPts val="0"/>
              </a:spcAft>
              <a:buNone/>
            </a:pPr>
            <a:r>
              <a:t/>
            </a:r>
            <a:endParaRPr sz="1200">
              <a:solidFill>
                <a:srgbClr val="222222"/>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53" name="Google Shape;253;p39"/>
          <p:cNvPicPr preferRelativeResize="0"/>
          <p:nvPr/>
        </p:nvPicPr>
        <p:blipFill>
          <a:blip r:embed="rId4">
            <a:alphaModFix/>
          </a:blip>
          <a:stretch>
            <a:fillRect/>
          </a:stretch>
        </p:blipFill>
        <p:spPr>
          <a:xfrm>
            <a:off x="988200" y="2036100"/>
            <a:ext cx="3136500" cy="2928049"/>
          </a:xfrm>
          <a:prstGeom prst="rect">
            <a:avLst/>
          </a:prstGeom>
          <a:noFill/>
          <a:ln>
            <a:noFill/>
          </a:ln>
        </p:spPr>
      </p:pic>
      <p:graphicFrame>
        <p:nvGraphicFramePr>
          <p:cNvPr id="254" name="Google Shape;254;p39"/>
          <p:cNvGraphicFramePr/>
          <p:nvPr/>
        </p:nvGraphicFramePr>
        <p:xfrm>
          <a:off x="230000" y="-419100"/>
          <a:ext cx="3000000" cy="3000000"/>
        </p:xfrm>
        <a:graphic>
          <a:graphicData uri="http://schemas.openxmlformats.org/drawingml/2006/table">
            <a:tbl>
              <a:tblPr>
                <a:solidFill>
                  <a:srgbClr val="FFFFFF"/>
                </a:solidFill>
                <a:tableStyleId>{2F0EFA5F-D500-45A6-8923-3F7228B576D5}</a:tableStyleId>
              </a:tblPr>
              <a:tblGrid>
                <a:gridCol w="5695950"/>
              </a:tblGrid>
              <a:tr h="247650">
                <a:tc>
                  <a:txBody>
                    <a:bodyPr>
                      <a:noAutofit/>
                    </a:bodyPr>
                    <a:lstStyle/>
                    <a:p>
                      <a:pPr indent="0" lvl="0" marL="0" rtl="0" algn="l">
                        <a:spcBef>
                          <a:spcPts val="0"/>
                        </a:spcBef>
                        <a:spcAft>
                          <a:spcPts val="0"/>
                        </a:spcAft>
                        <a:buNone/>
                      </a:pPr>
                      <a:r>
                        <a:t/>
                      </a:r>
                      <a:endParaRPr sz="1100">
                        <a:solidFill>
                          <a:srgbClr val="222222"/>
                        </a:solidFill>
                        <a:highlight>
                          <a:srgbClr val="FFFFFF"/>
                        </a:highlight>
                        <a:latin typeface="Roboto"/>
                        <a:ea typeface="Roboto"/>
                        <a:cs typeface="Roboto"/>
                        <a:sym typeface="Roboto"/>
                      </a:endParaRPr>
                    </a:p>
                  </a:txBody>
                  <a:tcPr marT="91425" marB="91425" marR="95250" marL="952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Status of testing plan</a:t>
            </a:r>
            <a:endParaRPr/>
          </a:p>
        </p:txBody>
      </p:sp>
      <p:sp>
        <p:nvSpPr>
          <p:cNvPr id="260" name="Google Shape;260;p40"/>
          <p:cNvSpPr txBox="1"/>
          <p:nvPr>
            <p:ph idx="1" type="body"/>
          </p:nvPr>
        </p:nvSpPr>
        <p:spPr>
          <a:xfrm>
            <a:off x="687100" y="2078875"/>
            <a:ext cx="8407500" cy="2261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1" lang="en" sz="1600"/>
              <a:t>    </a:t>
            </a:r>
            <a:r>
              <a:rPr b="1" lang="en" sz="1600"/>
              <a:t>Paper Chromatography </a:t>
            </a:r>
            <a:r>
              <a:rPr b="1" lang="en" sz="1800"/>
              <a:t> </a:t>
            </a:r>
            <a:r>
              <a:rPr b="1" lang="en" sz="1600"/>
              <a:t>(familiarize with the principle)    </a:t>
            </a:r>
            <a:endParaRPr b="1" sz="1600"/>
          </a:p>
          <a:p>
            <a:pPr indent="0" lvl="0" marL="457200" rtl="0" algn="l">
              <a:lnSpc>
                <a:spcPct val="100000"/>
              </a:lnSpc>
              <a:spcBef>
                <a:spcPts val="0"/>
              </a:spcBef>
              <a:spcAft>
                <a:spcPts val="0"/>
              </a:spcAft>
              <a:buNone/>
            </a:pPr>
            <a:r>
              <a:rPr b="1" lang="en" sz="1600"/>
              <a:t>   </a:t>
            </a:r>
            <a:endParaRPr b="1" sz="1600"/>
          </a:p>
          <a:p>
            <a:pPr indent="-311150" lvl="0" marL="457200" rtl="0" algn="l">
              <a:lnSpc>
                <a:spcPct val="100000"/>
              </a:lnSpc>
              <a:spcBef>
                <a:spcPts val="0"/>
              </a:spcBef>
              <a:spcAft>
                <a:spcPts val="0"/>
              </a:spcAft>
              <a:buSzPts val="1300"/>
              <a:buChar char="●"/>
            </a:pPr>
            <a:r>
              <a:rPr b="1" lang="en" sz="1600"/>
              <a:t>    Test food dyes by Ultra Thin Layer Chromatography  (prove the principle)</a:t>
            </a:r>
            <a:endParaRPr b="1" sz="1600"/>
          </a:p>
          <a:p>
            <a:pPr indent="0" lvl="0" marL="457200" rtl="0" algn="l">
              <a:lnSpc>
                <a:spcPct val="100000"/>
              </a:lnSpc>
              <a:spcBef>
                <a:spcPts val="0"/>
              </a:spcBef>
              <a:spcAft>
                <a:spcPts val="0"/>
              </a:spcAft>
              <a:buNone/>
            </a:pPr>
            <a:r>
              <a:t/>
            </a:r>
            <a:endParaRPr b="1" sz="1600"/>
          </a:p>
          <a:p>
            <a:pPr indent="-311150" lvl="0" marL="457200" rtl="0" algn="l">
              <a:lnSpc>
                <a:spcPct val="100000"/>
              </a:lnSpc>
              <a:spcBef>
                <a:spcPts val="0"/>
              </a:spcBef>
              <a:spcAft>
                <a:spcPts val="0"/>
              </a:spcAft>
              <a:buSzPts val="1300"/>
              <a:buChar char="●"/>
            </a:pPr>
            <a:r>
              <a:rPr b="1" lang="en" sz="1600"/>
              <a:t>    Test food dyes on photonic sensor  (application)     </a:t>
            </a:r>
            <a:r>
              <a:rPr b="1" lang="en" sz="1600">
                <a:solidFill>
                  <a:srgbClr val="FF0000"/>
                </a:solidFill>
              </a:rPr>
              <a:t>In processing</a:t>
            </a:r>
            <a:endParaRPr b="1" sz="1600">
              <a:solidFill>
                <a:srgbClr val="FF0000"/>
              </a:solidFill>
            </a:endParaRPr>
          </a:p>
          <a:p>
            <a:pPr indent="0" lvl="0" marL="457200" rtl="0" algn="l">
              <a:lnSpc>
                <a:spcPct val="100000"/>
              </a:lnSpc>
              <a:spcBef>
                <a:spcPts val="0"/>
              </a:spcBef>
              <a:spcAft>
                <a:spcPts val="0"/>
              </a:spcAft>
              <a:buNone/>
            </a:pPr>
            <a:r>
              <a:rPr b="1" lang="en" sz="1600"/>
              <a:t>                                      </a:t>
            </a:r>
            <a:r>
              <a:rPr b="1" lang="en" sz="1600">
                <a:solidFill>
                  <a:srgbClr val="1155CC"/>
                </a:solidFill>
              </a:rPr>
              <a:t>  </a:t>
            </a:r>
            <a:endParaRPr b="1" sz="1600">
              <a:solidFill>
                <a:srgbClr val="FF0000"/>
              </a:solidFill>
            </a:endParaRPr>
          </a:p>
          <a:p>
            <a:pPr indent="-311150" lvl="0" marL="457200" rtl="0" algn="l">
              <a:lnSpc>
                <a:spcPct val="100000"/>
              </a:lnSpc>
              <a:spcBef>
                <a:spcPts val="0"/>
              </a:spcBef>
              <a:spcAft>
                <a:spcPts val="0"/>
              </a:spcAft>
              <a:buSzPts val="1300"/>
              <a:buChar char="●"/>
            </a:pPr>
            <a:r>
              <a:rPr b="1" lang="en" sz="1600"/>
              <a:t>    Test Fentanyl with other chemicals on photonic sensor ( achieve the goal)   </a:t>
            </a:r>
            <a:r>
              <a:rPr b="1" lang="en" sz="1200"/>
              <a:t> </a:t>
            </a:r>
            <a:r>
              <a:rPr b="1" lang="en" sz="1600">
                <a:solidFill>
                  <a:srgbClr val="FF0000"/>
                </a:solidFill>
              </a:rPr>
              <a:t>Start next semester</a:t>
            </a:r>
            <a:endParaRPr b="1" sz="1600"/>
          </a:p>
        </p:txBody>
      </p:sp>
      <p:pic>
        <p:nvPicPr>
          <p:cNvPr id="261" name="Google Shape;261;p40"/>
          <p:cNvPicPr preferRelativeResize="0"/>
          <p:nvPr/>
        </p:nvPicPr>
        <p:blipFill>
          <a:blip r:embed="rId3">
            <a:alphaModFix/>
          </a:blip>
          <a:stretch>
            <a:fillRect/>
          </a:stretch>
        </p:blipFill>
        <p:spPr>
          <a:xfrm>
            <a:off x="6636425" y="2028225"/>
            <a:ext cx="687225" cy="543525"/>
          </a:xfrm>
          <a:prstGeom prst="rect">
            <a:avLst/>
          </a:prstGeom>
          <a:noFill/>
          <a:ln>
            <a:noFill/>
          </a:ln>
        </p:spPr>
      </p:pic>
      <p:pic>
        <p:nvPicPr>
          <p:cNvPr id="262" name="Google Shape;262;p40"/>
          <p:cNvPicPr preferRelativeResize="0"/>
          <p:nvPr/>
        </p:nvPicPr>
        <p:blipFill>
          <a:blip r:embed="rId3">
            <a:alphaModFix/>
          </a:blip>
          <a:stretch>
            <a:fillRect/>
          </a:stretch>
        </p:blipFill>
        <p:spPr>
          <a:xfrm>
            <a:off x="8274225" y="2571750"/>
            <a:ext cx="687225" cy="543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729450" y="1318650"/>
            <a:ext cx="7772400" cy="7803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b="0" lang="en"/>
              <a:t> HW/SW/Technology Platform(s) used</a:t>
            </a:r>
            <a:endParaRPr b="0"/>
          </a:p>
          <a:p>
            <a:pPr indent="0" lvl="0" marL="457200" rtl="0" algn="l">
              <a:spcBef>
                <a:spcPts val="0"/>
              </a:spcBef>
              <a:spcAft>
                <a:spcPts val="0"/>
              </a:spcAft>
              <a:buNone/>
            </a:pPr>
            <a:r>
              <a:t/>
            </a:r>
            <a:endParaRPr/>
          </a:p>
        </p:txBody>
      </p:sp>
      <p:pic>
        <p:nvPicPr>
          <p:cNvPr id="268" name="Google Shape;268;p41"/>
          <p:cNvPicPr preferRelativeResize="0"/>
          <p:nvPr/>
        </p:nvPicPr>
        <p:blipFill>
          <a:blip r:embed="rId3">
            <a:alphaModFix/>
          </a:blip>
          <a:stretch>
            <a:fillRect/>
          </a:stretch>
        </p:blipFill>
        <p:spPr>
          <a:xfrm>
            <a:off x="4763950" y="2219575"/>
            <a:ext cx="3544875" cy="2557425"/>
          </a:xfrm>
          <a:prstGeom prst="rect">
            <a:avLst/>
          </a:prstGeom>
          <a:noFill/>
          <a:ln>
            <a:noFill/>
          </a:ln>
        </p:spPr>
      </p:pic>
      <p:sp>
        <p:nvSpPr>
          <p:cNvPr id="269" name="Google Shape;269;p41"/>
          <p:cNvSpPr txBox="1"/>
          <p:nvPr/>
        </p:nvSpPr>
        <p:spPr>
          <a:xfrm>
            <a:off x="729450" y="2219575"/>
            <a:ext cx="3444600" cy="2557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AutoNum type="arabicPeriod"/>
            </a:pPr>
            <a:r>
              <a:rPr lang="en">
                <a:latin typeface="Lato"/>
                <a:ea typeface="Lato"/>
                <a:cs typeface="Lato"/>
                <a:sym typeface="Lato"/>
              </a:rPr>
              <a:t>Microcontroller</a:t>
            </a:r>
            <a:r>
              <a:rPr lang="en">
                <a:latin typeface="Lato"/>
                <a:ea typeface="Lato"/>
                <a:cs typeface="Lato"/>
                <a:sym typeface="Lato"/>
              </a:rPr>
              <a:t> :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Arduino uno</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2.        </a:t>
            </a:r>
            <a:r>
              <a:rPr lang="en">
                <a:latin typeface="Lato"/>
                <a:ea typeface="Lato"/>
                <a:cs typeface="Lato"/>
                <a:sym typeface="Lato"/>
              </a:rPr>
              <a:t>Camera</a:t>
            </a:r>
            <a:r>
              <a:rPr lang="en">
                <a:latin typeface="Lato"/>
                <a:ea typeface="Lato"/>
                <a:cs typeface="Lato"/>
                <a:sym typeface="Lato"/>
              </a:rPr>
              <a:t>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Model OV2640</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ARDUCAM user interface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Code librairie included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3.       </a:t>
            </a:r>
            <a:r>
              <a:rPr lang="en">
                <a:latin typeface="Lato"/>
                <a:ea typeface="Lato"/>
                <a:cs typeface="Lato"/>
                <a:sym typeface="Lato"/>
              </a:rPr>
              <a:t>lighting</a:t>
            </a:r>
            <a:r>
              <a:rPr lang="en">
                <a:latin typeface="Lato"/>
                <a:ea typeface="Lato"/>
                <a:cs typeface="Lato"/>
                <a:sym typeface="Lato"/>
              </a:rPr>
              <a:t>:</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Infrared LED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idx="1" type="subTitle"/>
          </p:nvPr>
        </p:nvSpPr>
        <p:spPr>
          <a:xfrm>
            <a:off x="485525" y="1259325"/>
            <a:ext cx="7875600" cy="3714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Problem Statement</a:t>
            </a:r>
            <a:endParaRPr/>
          </a:p>
          <a:p>
            <a:pPr indent="0" lvl="0" marL="0" rtl="0" algn="l">
              <a:spcBef>
                <a:spcPts val="0"/>
              </a:spcBef>
              <a:spcAft>
                <a:spcPts val="0"/>
              </a:spcAft>
              <a:buNone/>
            </a:pPr>
            <a:r>
              <a:t/>
            </a:r>
            <a:endParaRPr/>
          </a:p>
        </p:txBody>
      </p:sp>
      <p:sp>
        <p:nvSpPr>
          <p:cNvPr id="98" name="Google Shape;98;p15"/>
          <p:cNvSpPr txBox="1"/>
          <p:nvPr/>
        </p:nvSpPr>
        <p:spPr>
          <a:xfrm>
            <a:off x="1047100" y="3555725"/>
            <a:ext cx="6770700" cy="114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Lato"/>
              <a:ea typeface="Lato"/>
              <a:cs typeface="Lato"/>
              <a:sym typeface="Lato"/>
            </a:endParaRPr>
          </a:p>
        </p:txBody>
      </p:sp>
      <p:sp>
        <p:nvSpPr>
          <p:cNvPr id="99" name="Google Shape;99;p15"/>
          <p:cNvSpPr txBox="1"/>
          <p:nvPr/>
        </p:nvSpPr>
        <p:spPr>
          <a:xfrm>
            <a:off x="561375" y="1760025"/>
            <a:ext cx="7335900" cy="144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chemeClr val="accent1"/>
                </a:solidFill>
                <a:latin typeface="Lato"/>
                <a:ea typeface="Lato"/>
                <a:cs typeface="Lato"/>
                <a:sym typeface="Lato"/>
              </a:rPr>
              <a:t>The purpose of this project is to design a system that can detect fentanyl in a       mixture of chemicals by separating compounds. Our proposed system will use thin layer chromatography and optical instrumentation to carry out this separation and hence detect any presence of fentanyl </a:t>
            </a:r>
            <a:endParaRPr sz="1600">
              <a:solidFill>
                <a:schemeClr val="accent1"/>
              </a:solidFill>
              <a:latin typeface="Lato"/>
              <a:ea typeface="Lato"/>
              <a:cs typeface="Lato"/>
              <a:sym typeface="Lato"/>
            </a:endParaRPr>
          </a:p>
          <a:p>
            <a:pPr indent="0" lvl="0" marL="0" rtl="0" algn="l">
              <a:lnSpc>
                <a:spcPct val="150000"/>
              </a:lnSpc>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Wiring </a:t>
            </a:r>
            <a:endParaRPr/>
          </a:p>
        </p:txBody>
      </p:sp>
      <p:pic>
        <p:nvPicPr>
          <p:cNvPr id="275" name="Google Shape;275;p42"/>
          <p:cNvPicPr preferRelativeResize="0"/>
          <p:nvPr/>
        </p:nvPicPr>
        <p:blipFill>
          <a:blip r:embed="rId3">
            <a:alphaModFix/>
          </a:blip>
          <a:stretch>
            <a:fillRect/>
          </a:stretch>
        </p:blipFill>
        <p:spPr>
          <a:xfrm>
            <a:off x="2447850" y="1441060"/>
            <a:ext cx="3591150" cy="33517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Specifications</a:t>
            </a:r>
            <a:endParaRPr/>
          </a:p>
        </p:txBody>
      </p:sp>
      <p:sp>
        <p:nvSpPr>
          <p:cNvPr id="281" name="Google Shape;281;p43"/>
          <p:cNvSpPr txBox="1"/>
          <p:nvPr>
            <p:ph idx="1" type="body"/>
          </p:nvPr>
        </p:nvSpPr>
        <p:spPr>
          <a:xfrm>
            <a:off x="595850" y="2095575"/>
            <a:ext cx="5424000" cy="27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90°</a:t>
            </a:r>
            <a:r>
              <a:rPr lang="en" sz="1600"/>
              <a:t> </a:t>
            </a:r>
            <a:r>
              <a:rPr lang="en" sz="1600"/>
              <a:t>infrared reflection from the photonic sensor to the camera </a:t>
            </a:r>
            <a:endParaRPr sz="1600"/>
          </a:p>
          <a:p>
            <a:pPr indent="0" lvl="0" marL="0" rtl="0" algn="l">
              <a:spcBef>
                <a:spcPts val="1600"/>
              </a:spcBef>
              <a:spcAft>
                <a:spcPts val="0"/>
              </a:spcAft>
              <a:buNone/>
            </a:pPr>
            <a:r>
              <a:rPr lang="en" sz="1600"/>
              <a:t>2. The camera will be capturing those light reflection as the separation process take </a:t>
            </a:r>
            <a:r>
              <a:rPr lang="en" sz="1600"/>
              <a:t>place</a:t>
            </a:r>
            <a:endParaRPr sz="1600"/>
          </a:p>
          <a:p>
            <a:pPr indent="0" lvl="0" marL="0" rtl="0" algn="l">
              <a:spcBef>
                <a:spcPts val="1600"/>
              </a:spcBef>
              <a:spcAft>
                <a:spcPts val="1600"/>
              </a:spcAft>
              <a:buNone/>
            </a:pPr>
            <a:r>
              <a:t/>
            </a:r>
            <a:endParaRPr sz="1600"/>
          </a:p>
        </p:txBody>
      </p:sp>
      <p:pic>
        <p:nvPicPr>
          <p:cNvPr id="282" name="Google Shape;282;p43"/>
          <p:cNvPicPr preferRelativeResize="0"/>
          <p:nvPr/>
        </p:nvPicPr>
        <p:blipFill>
          <a:blip r:embed="rId3">
            <a:alphaModFix/>
          </a:blip>
          <a:stretch>
            <a:fillRect/>
          </a:stretch>
        </p:blipFill>
        <p:spPr>
          <a:xfrm>
            <a:off x="6019850" y="1651250"/>
            <a:ext cx="2680675" cy="27923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Specifications</a:t>
            </a:r>
            <a:endParaRPr/>
          </a:p>
        </p:txBody>
      </p:sp>
      <p:sp>
        <p:nvSpPr>
          <p:cNvPr id="288" name="Google Shape;288;p44"/>
          <p:cNvSpPr txBox="1"/>
          <p:nvPr>
            <p:ph idx="1" type="body"/>
          </p:nvPr>
        </p:nvSpPr>
        <p:spPr>
          <a:xfrm>
            <a:off x="729450" y="1853850"/>
            <a:ext cx="6868800" cy="717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3. Calculation of retention value(distance travel by the solution /distance travel by a solvent) based on these images  </a:t>
            </a:r>
            <a:endParaRPr/>
          </a:p>
        </p:txBody>
      </p:sp>
      <p:pic>
        <p:nvPicPr>
          <p:cNvPr id="289" name="Google Shape;289;p44"/>
          <p:cNvPicPr preferRelativeResize="0"/>
          <p:nvPr/>
        </p:nvPicPr>
        <p:blipFill>
          <a:blip r:embed="rId3">
            <a:alphaModFix/>
          </a:blip>
          <a:stretch>
            <a:fillRect/>
          </a:stretch>
        </p:blipFill>
        <p:spPr>
          <a:xfrm>
            <a:off x="592025" y="2571750"/>
            <a:ext cx="6037751" cy="2271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5"/>
          <p:cNvSpPr txBox="1"/>
          <p:nvPr>
            <p:ph type="title"/>
          </p:nvPr>
        </p:nvSpPr>
        <p:spPr>
          <a:xfrm>
            <a:off x="729450" y="1318650"/>
            <a:ext cx="7744200" cy="6114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b="0" lang="en"/>
              <a:t>Prototype Implementations </a:t>
            </a:r>
            <a:endParaRPr/>
          </a:p>
        </p:txBody>
      </p:sp>
      <p:pic>
        <p:nvPicPr>
          <p:cNvPr id="295" name="Google Shape;295;p45"/>
          <p:cNvPicPr preferRelativeResize="0"/>
          <p:nvPr/>
        </p:nvPicPr>
        <p:blipFill>
          <a:blip r:embed="rId3">
            <a:alphaModFix/>
          </a:blip>
          <a:stretch>
            <a:fillRect/>
          </a:stretch>
        </p:blipFill>
        <p:spPr>
          <a:xfrm>
            <a:off x="4085050" y="2058325"/>
            <a:ext cx="4021500" cy="2908650"/>
          </a:xfrm>
          <a:prstGeom prst="rect">
            <a:avLst/>
          </a:prstGeom>
          <a:noFill/>
          <a:ln>
            <a:noFill/>
          </a:ln>
        </p:spPr>
      </p:pic>
      <p:sp>
        <p:nvSpPr>
          <p:cNvPr id="296" name="Google Shape;296;p45"/>
          <p:cNvSpPr txBox="1"/>
          <p:nvPr/>
        </p:nvSpPr>
        <p:spPr>
          <a:xfrm>
            <a:off x="729450" y="2388550"/>
            <a:ext cx="2841600" cy="22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Figure 1A: photonic sensor holder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Figure 1B: configuration of the box with the </a:t>
            </a:r>
            <a:r>
              <a:rPr lang="en">
                <a:latin typeface="Lato"/>
                <a:ea typeface="Lato"/>
                <a:cs typeface="Lato"/>
                <a:sym typeface="Lato"/>
              </a:rPr>
              <a:t>holes</a:t>
            </a:r>
            <a:r>
              <a:rPr lang="en">
                <a:latin typeface="Lato"/>
                <a:ea typeface="Lato"/>
                <a:cs typeface="Lato"/>
                <a:sym typeface="Lato"/>
              </a:rPr>
              <a:t> for the camera and LED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Figure 1C: interior view of the box. It </a:t>
            </a:r>
            <a:r>
              <a:rPr lang="en">
                <a:latin typeface="Lato"/>
                <a:ea typeface="Lato"/>
                <a:cs typeface="Lato"/>
                <a:sym typeface="Lato"/>
              </a:rPr>
              <a:t>has</a:t>
            </a:r>
            <a:r>
              <a:rPr lang="en">
                <a:latin typeface="Lato"/>
                <a:ea typeface="Lato"/>
                <a:cs typeface="Lato"/>
                <a:sym typeface="Lato"/>
              </a:rPr>
              <a:t> a </a:t>
            </a:r>
            <a:r>
              <a:rPr lang="en">
                <a:latin typeface="Lato"/>
                <a:ea typeface="Lato"/>
                <a:cs typeface="Lato"/>
                <a:sym typeface="Lato"/>
              </a:rPr>
              <a:t>container</a:t>
            </a:r>
            <a:r>
              <a:rPr lang="en">
                <a:latin typeface="Lato"/>
                <a:ea typeface="Lato"/>
                <a:cs typeface="Lato"/>
                <a:sym typeface="Lato"/>
              </a:rPr>
              <a:t> inside to hold the solvent</a:t>
            </a:r>
            <a:endParaRPr>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729450" y="1318650"/>
            <a:ext cx="8054700" cy="38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lnSpc>
                <a:spcPct val="115000"/>
              </a:lnSpc>
              <a:spcBef>
                <a:spcPts val="0"/>
              </a:spcBef>
              <a:spcAft>
                <a:spcPts val="0"/>
              </a:spcAft>
              <a:buNone/>
            </a:pPr>
            <a:r>
              <a:rPr b="0" lang="en" sz="1800">
                <a:solidFill>
                  <a:srgbClr val="000000"/>
                </a:solidFill>
                <a:latin typeface="Arial"/>
                <a:ea typeface="Arial"/>
                <a:cs typeface="Arial"/>
                <a:sym typeface="Arial"/>
              </a:rPr>
              <a:t>Current project status with respect to milestones</a:t>
            </a:r>
            <a:endParaRPr b="0" sz="18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b="0" lang="en" sz="1800">
                <a:solidFill>
                  <a:srgbClr val="000000"/>
                </a:solidFill>
                <a:latin typeface="Arial"/>
                <a:ea typeface="Arial"/>
                <a:cs typeface="Arial"/>
                <a:sym typeface="Arial"/>
              </a:rPr>
              <a:t>●Completed all the deliverables for this semester:</a:t>
            </a:r>
            <a:endParaRPr b="0" sz="1800">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b="0" lang="en" sz="1800">
                <a:solidFill>
                  <a:srgbClr val="000000"/>
                </a:solidFill>
                <a:latin typeface="Arial"/>
                <a:ea typeface="Arial"/>
                <a:cs typeface="Arial"/>
                <a:sym typeface="Arial"/>
              </a:rPr>
              <a:t> </a:t>
            </a:r>
            <a:r>
              <a:rPr b="0" lang="en" sz="1600" u="sng">
                <a:solidFill>
                  <a:srgbClr val="000000"/>
                </a:solidFill>
                <a:latin typeface="Lato"/>
                <a:ea typeface="Lato"/>
                <a:cs typeface="Lato"/>
                <a:sym typeface="Lato"/>
              </a:rPr>
              <a:t>Paper Chromatography test:</a:t>
            </a:r>
            <a:r>
              <a:rPr b="0" lang="en" sz="1600">
                <a:solidFill>
                  <a:srgbClr val="000000"/>
                </a:solidFill>
                <a:latin typeface="Lato"/>
                <a:ea typeface="Lato"/>
                <a:cs typeface="Lato"/>
                <a:sym typeface="Lato"/>
              </a:rPr>
              <a:t> </a:t>
            </a:r>
            <a:r>
              <a:rPr b="0" lang="en" sz="1200">
                <a:solidFill>
                  <a:srgbClr val="000000"/>
                </a:solidFill>
                <a:latin typeface="Arial"/>
                <a:ea typeface="Arial"/>
                <a:cs typeface="Arial"/>
                <a:sym typeface="Arial"/>
              </a:rPr>
              <a:t>Helped us to get a good first understanding of the principle of chromatography</a:t>
            </a:r>
            <a:endParaRPr b="0" sz="1600">
              <a:solidFill>
                <a:srgbClr val="000000"/>
              </a:solidFill>
              <a:latin typeface="Lato"/>
              <a:ea typeface="Lato"/>
              <a:cs typeface="Lato"/>
              <a:sym typeface="Lato"/>
            </a:endParaRPr>
          </a:p>
          <a:p>
            <a:pPr indent="-342900" lvl="0" marL="457200" rtl="0" algn="l">
              <a:lnSpc>
                <a:spcPct val="150000"/>
              </a:lnSpc>
              <a:spcBef>
                <a:spcPts val="0"/>
              </a:spcBef>
              <a:spcAft>
                <a:spcPts val="0"/>
              </a:spcAft>
              <a:buClr>
                <a:srgbClr val="000000"/>
              </a:buClr>
              <a:buSzPts val="1800"/>
              <a:buFont typeface="Arial"/>
              <a:buChar char="-"/>
            </a:pPr>
            <a:r>
              <a:rPr b="0" lang="en" sz="1600">
                <a:solidFill>
                  <a:srgbClr val="000000"/>
                </a:solidFill>
                <a:latin typeface="Lato"/>
                <a:ea typeface="Lato"/>
                <a:cs typeface="Lato"/>
                <a:sym typeface="Lato"/>
              </a:rPr>
              <a:t> </a:t>
            </a:r>
            <a:r>
              <a:rPr b="0" lang="en" sz="1200" u="sng">
                <a:solidFill>
                  <a:srgbClr val="000000"/>
                </a:solidFill>
                <a:latin typeface="Arial"/>
                <a:ea typeface="Arial"/>
                <a:cs typeface="Arial"/>
                <a:sym typeface="Arial"/>
              </a:rPr>
              <a:t>Ultra Thin film nanostructure layer fabrication:</a:t>
            </a:r>
            <a:r>
              <a:rPr b="0" lang="en" sz="1200">
                <a:solidFill>
                  <a:srgbClr val="000000"/>
                </a:solidFill>
                <a:latin typeface="Arial"/>
                <a:ea typeface="Arial"/>
                <a:cs typeface="Arial"/>
                <a:sym typeface="Arial"/>
              </a:rPr>
              <a:t> Created the thin film and experimented separation using food dye. We are using food dye as a test case as we are still awaiting clearances to get access to fentanyl </a:t>
            </a:r>
            <a:endParaRPr b="0" sz="1200">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rgbClr val="000000"/>
              </a:buClr>
              <a:buSzPts val="1800"/>
              <a:buFont typeface="Arial"/>
              <a:buChar char="-"/>
            </a:pPr>
            <a:r>
              <a:rPr b="0" lang="en" sz="1600" u="sng">
                <a:solidFill>
                  <a:srgbClr val="000000"/>
                </a:solidFill>
                <a:latin typeface="Lato"/>
                <a:ea typeface="Lato"/>
                <a:cs typeface="Lato"/>
                <a:sym typeface="Lato"/>
              </a:rPr>
              <a:t>Arduino camera:</a:t>
            </a:r>
            <a:r>
              <a:rPr b="0" lang="en" sz="1200">
                <a:solidFill>
                  <a:srgbClr val="000000"/>
                </a:solidFill>
                <a:latin typeface="Arial"/>
                <a:ea typeface="Arial"/>
                <a:cs typeface="Arial"/>
                <a:sym typeface="Arial"/>
              </a:rPr>
              <a:t>The instrumentation focused on programming the arduino camera to capture as many pictures within a certain timeframe. The team will make sure the speed and format of the data matches on the windows/mac system</a:t>
            </a:r>
            <a:endParaRPr b="0" sz="1600">
              <a:solidFill>
                <a:srgbClr val="000000"/>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for next semester</a:t>
            </a:r>
            <a:endParaRPr/>
          </a:p>
        </p:txBody>
      </p:sp>
      <p:sp>
        <p:nvSpPr>
          <p:cNvPr id="307" name="Google Shape;307;p4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 Our main deliverable next semester is the development of the</a:t>
            </a:r>
            <a:r>
              <a:rPr lang="en" sz="1600">
                <a:solidFill>
                  <a:srgbClr val="000000"/>
                </a:solidFill>
              </a:rPr>
              <a:t> Ultra Thin film nanostructure separation (Photonic sensor) to use in the separation of fentanyl mixtures and successfully integrate this sensor with our prototype structure developed this semester</a:t>
            </a:r>
            <a:endParaRPr sz="1600">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ctrTitle"/>
          </p:nvPr>
        </p:nvSpPr>
        <p:spPr>
          <a:xfrm>
            <a:off x="729450" y="1322450"/>
            <a:ext cx="7688100" cy="327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Conceptual Sketch</a:t>
            </a:r>
            <a:endParaRPr b="0" sz="1600">
              <a:solidFill>
                <a:schemeClr val="accent1"/>
              </a:solidFill>
              <a:latin typeface="Lato"/>
              <a:ea typeface="Lato"/>
              <a:cs typeface="Lato"/>
              <a:sym typeface="Lato"/>
            </a:endParaRPr>
          </a:p>
          <a:p>
            <a:pPr indent="0" lvl="0" marL="457200" rtl="0" algn="l">
              <a:spcBef>
                <a:spcPts val="0"/>
              </a:spcBef>
              <a:spcAft>
                <a:spcPts val="0"/>
              </a:spcAft>
              <a:buNone/>
            </a:pPr>
            <a:r>
              <a:rPr b="0" lang="en" sz="1600">
                <a:solidFill>
                  <a:schemeClr val="accent1"/>
                </a:solidFill>
                <a:latin typeface="Lato"/>
                <a:ea typeface="Lato"/>
                <a:cs typeface="Lato"/>
                <a:sym typeface="Lato"/>
              </a:rPr>
              <a:t> </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a:p>
        </p:txBody>
      </p:sp>
      <p:pic>
        <p:nvPicPr>
          <p:cNvPr id="105" name="Google Shape;105;p16"/>
          <p:cNvPicPr preferRelativeResize="0"/>
          <p:nvPr/>
        </p:nvPicPr>
        <p:blipFill>
          <a:blip r:embed="rId3">
            <a:alphaModFix/>
          </a:blip>
          <a:stretch>
            <a:fillRect/>
          </a:stretch>
        </p:blipFill>
        <p:spPr>
          <a:xfrm>
            <a:off x="857250" y="1638625"/>
            <a:ext cx="7560300" cy="3353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ctrTitle"/>
          </p:nvPr>
        </p:nvSpPr>
        <p:spPr>
          <a:xfrm>
            <a:off x="680925" y="1308575"/>
            <a:ext cx="7688100" cy="336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Functional Requirements</a:t>
            </a:r>
            <a:endParaRPr b="0" sz="1600">
              <a:solidFill>
                <a:schemeClr val="accent1"/>
              </a:solidFill>
              <a:latin typeface="Lato"/>
              <a:ea typeface="Lato"/>
              <a:cs typeface="Lato"/>
              <a:sym typeface="Lato"/>
            </a:endParaRPr>
          </a:p>
          <a:p>
            <a:pPr indent="0" lvl="0" marL="457200" rtl="0" algn="l">
              <a:spcBef>
                <a:spcPts val="0"/>
              </a:spcBef>
              <a:spcAft>
                <a:spcPts val="0"/>
              </a:spcAft>
              <a:buNone/>
            </a:pPr>
            <a:r>
              <a:t/>
            </a:r>
            <a:endParaRPr b="0" sz="1600">
              <a:solidFill>
                <a:schemeClr val="accent1"/>
              </a:solidFill>
              <a:latin typeface="Lato"/>
              <a:ea typeface="Lato"/>
              <a:cs typeface="Lato"/>
              <a:sym typeface="Lato"/>
            </a:endParaRPr>
          </a:p>
          <a:p>
            <a:pPr indent="-330200" lvl="0" marL="457200" rtl="0" algn="l">
              <a:lnSpc>
                <a:spcPct val="150000"/>
              </a:lnSpc>
              <a:spcBef>
                <a:spcPts val="0"/>
              </a:spcBef>
              <a:spcAft>
                <a:spcPts val="0"/>
              </a:spcAft>
              <a:buClr>
                <a:schemeClr val="accent1"/>
              </a:buClr>
              <a:buSzPts val="1600"/>
              <a:buFont typeface="Lato"/>
              <a:buAutoNum type="arabicPeriod"/>
            </a:pPr>
            <a:r>
              <a:rPr b="0" lang="en" sz="1600">
                <a:solidFill>
                  <a:schemeClr val="accent1"/>
                </a:solidFill>
                <a:latin typeface="Lato"/>
                <a:ea typeface="Lato"/>
                <a:cs typeface="Lato"/>
                <a:sym typeface="Lato"/>
              </a:rPr>
              <a:t>Detect possible presence of fentanyl in mixtures that are suspected to contain fentanyl </a:t>
            </a:r>
            <a:endParaRPr b="0" sz="1600">
              <a:solidFill>
                <a:schemeClr val="accent1"/>
              </a:solidFill>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b="0" lang="en" sz="1600" u="sng">
                <a:latin typeface="Lato"/>
                <a:ea typeface="Lato"/>
                <a:cs typeface="Lato"/>
                <a:sym typeface="Lato"/>
              </a:rPr>
              <a:t>Adaptability: </a:t>
            </a:r>
            <a:r>
              <a:rPr b="0" lang="en" sz="1600">
                <a:latin typeface="Lato"/>
                <a:ea typeface="Lato"/>
                <a:cs typeface="Lato"/>
                <a:sym typeface="Lato"/>
              </a:rPr>
              <a:t>Ability to use device under different conditions i.e different temperature and lightning conditions</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b="0"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ctrTitle"/>
          </p:nvPr>
        </p:nvSpPr>
        <p:spPr>
          <a:xfrm>
            <a:off x="770525" y="1355900"/>
            <a:ext cx="7820400" cy="3591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Non-functional Requirements </a:t>
            </a:r>
            <a:endParaRPr b="0" sz="1600">
              <a:solidFill>
                <a:schemeClr val="accent1"/>
              </a:solidFill>
              <a:latin typeface="Lato"/>
              <a:ea typeface="Lato"/>
              <a:cs typeface="Lato"/>
              <a:sym typeface="Lato"/>
            </a:endParaRPr>
          </a:p>
          <a:p>
            <a:pPr indent="0" lvl="0" marL="457200" rtl="0" algn="l">
              <a:spcBef>
                <a:spcPts val="0"/>
              </a:spcBef>
              <a:spcAft>
                <a:spcPts val="0"/>
              </a:spcAft>
              <a:buNone/>
            </a:pPr>
            <a:r>
              <a:t/>
            </a:r>
            <a:endParaRPr b="0" sz="1200"/>
          </a:p>
          <a:p>
            <a:pPr indent="-330200" lvl="0" marL="457200" rtl="0" algn="l">
              <a:lnSpc>
                <a:spcPct val="150000"/>
              </a:lnSpc>
              <a:spcBef>
                <a:spcPts val="0"/>
              </a:spcBef>
              <a:spcAft>
                <a:spcPts val="0"/>
              </a:spcAft>
              <a:buSzPts val="1600"/>
              <a:buFont typeface="Lato"/>
              <a:buAutoNum type="arabicPeriod"/>
            </a:pPr>
            <a:r>
              <a:rPr b="0" lang="en" sz="1600">
                <a:latin typeface="Lato"/>
                <a:ea typeface="Lato"/>
                <a:cs typeface="Lato"/>
                <a:sym typeface="Lato"/>
              </a:rPr>
              <a:t>Capture good images of separation process from which more data can be extracted including: position of fentanyl on sensor and the speed of separation process</a:t>
            </a:r>
            <a:endParaRPr b="0" sz="1600">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b="0" lang="en" sz="1600">
                <a:latin typeface="Lato"/>
                <a:ea typeface="Lato"/>
                <a:cs typeface="Lato"/>
                <a:sym typeface="Lato"/>
              </a:rPr>
              <a:t>Minimal delay in image capturing </a:t>
            </a:r>
            <a:endParaRPr b="0" sz="1600">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b="0" lang="en" sz="1600">
                <a:latin typeface="Lato"/>
                <a:ea typeface="Lato"/>
                <a:cs typeface="Lato"/>
                <a:sym typeface="Lato"/>
              </a:rPr>
              <a:t>Possibility to expand device specifications to calibrate device for use in detecting other chemicals in the future</a:t>
            </a:r>
            <a:endParaRPr b="0" sz="1600">
              <a:latin typeface="Lato"/>
              <a:ea typeface="Lato"/>
              <a:cs typeface="Lato"/>
              <a:sym typeface="Lato"/>
            </a:endParaRPr>
          </a:p>
          <a:p>
            <a:pPr indent="0" lvl="0" marL="914400" rtl="0" algn="l">
              <a:lnSpc>
                <a:spcPct val="150000"/>
              </a:lnSpc>
              <a:spcBef>
                <a:spcPts val="0"/>
              </a:spcBef>
              <a:spcAft>
                <a:spcPts val="0"/>
              </a:spcAft>
              <a:buNone/>
            </a:pPr>
            <a:r>
              <a:t/>
            </a:r>
            <a:endParaRPr b="0" sz="16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ph type="ctrTitle"/>
          </p:nvPr>
        </p:nvSpPr>
        <p:spPr>
          <a:xfrm>
            <a:off x="396650" y="741300"/>
            <a:ext cx="5260500" cy="4402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Technical considerations </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  </a:t>
            </a:r>
            <a:r>
              <a:rPr b="0" lang="en" sz="1200"/>
              <a:t>For the project, we are using  arducam and arduino board</a:t>
            </a:r>
            <a:endParaRPr b="0"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n" sz="1200"/>
              <a:t>Arducam OV 2560:</a:t>
            </a:r>
            <a:r>
              <a:rPr b="0" lang="en" sz="1200"/>
              <a:t> is a camera specially designed to be used on an arduino board. </a:t>
            </a:r>
            <a:endParaRPr b="0" sz="12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914400" rtl="0" algn="l">
              <a:spcBef>
                <a:spcPts val="0"/>
              </a:spcBef>
              <a:spcAft>
                <a:spcPts val="0"/>
              </a:spcAft>
              <a:buNone/>
            </a:pPr>
            <a:r>
              <a:t/>
            </a:r>
            <a:endParaRPr sz="1200"/>
          </a:p>
          <a:p>
            <a:pPr indent="0" lvl="0" marL="0" rtl="0" algn="l">
              <a:spcBef>
                <a:spcPts val="0"/>
              </a:spcBef>
              <a:spcAft>
                <a:spcPts val="0"/>
              </a:spcAft>
              <a:buNone/>
            </a:pPr>
            <a:r>
              <a:rPr lang="en" sz="1200"/>
              <a:t>2.Arduino board: </a:t>
            </a:r>
            <a:r>
              <a:rPr b="0" lang="en" sz="1350">
                <a:solidFill>
                  <a:srgbClr val="4F4E4E"/>
                </a:solidFill>
                <a:latin typeface="Verdana"/>
                <a:ea typeface="Verdana"/>
                <a:cs typeface="Verdana"/>
                <a:sym typeface="Verdana"/>
              </a:rPr>
              <a:t>is an open-source electronics platform based on easy-to-use hardware and software. You can tell your board what to do by sending a set of instructions to the microcontroller on the board</a:t>
            </a:r>
            <a:endParaRPr b="0" sz="1350">
              <a:solidFill>
                <a:srgbClr val="4F4E4E"/>
              </a:solidFill>
              <a:latin typeface="Verdana"/>
              <a:ea typeface="Verdana"/>
              <a:cs typeface="Verdana"/>
              <a:sym typeface="Verdana"/>
            </a:endParaRPr>
          </a:p>
          <a:p>
            <a:pPr indent="0" lvl="0" marL="457200" rtl="0" algn="l">
              <a:spcBef>
                <a:spcPts val="0"/>
              </a:spcBef>
              <a:spcAft>
                <a:spcPts val="0"/>
              </a:spcAft>
              <a:buNone/>
            </a:pPr>
            <a:r>
              <a:t/>
            </a:r>
            <a:endParaRPr b="0" sz="1350">
              <a:solidFill>
                <a:srgbClr val="4F4E4E"/>
              </a:solidFill>
              <a:latin typeface="Verdana"/>
              <a:ea typeface="Verdana"/>
              <a:cs typeface="Verdana"/>
              <a:sym typeface="Verdana"/>
            </a:endParaRPr>
          </a:p>
          <a:p>
            <a:pPr indent="0" lvl="0" marL="457200" rtl="0" algn="l">
              <a:spcBef>
                <a:spcPts val="0"/>
              </a:spcBef>
              <a:spcAft>
                <a:spcPts val="0"/>
              </a:spcAft>
              <a:buNone/>
            </a:pPr>
            <a:r>
              <a:t/>
            </a:r>
            <a:endParaRPr b="0" sz="1350">
              <a:solidFill>
                <a:srgbClr val="4F4E4E"/>
              </a:solidFill>
              <a:latin typeface="Verdana"/>
              <a:ea typeface="Verdana"/>
              <a:cs typeface="Verdana"/>
              <a:sym typeface="Verdana"/>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121" name="Google Shape;121;p19"/>
          <p:cNvPicPr preferRelativeResize="0"/>
          <p:nvPr/>
        </p:nvPicPr>
        <p:blipFill>
          <a:blip r:embed="rId3">
            <a:alphaModFix/>
          </a:blip>
          <a:stretch>
            <a:fillRect/>
          </a:stretch>
        </p:blipFill>
        <p:spPr>
          <a:xfrm>
            <a:off x="6056950" y="954700"/>
            <a:ext cx="2219125" cy="1756178"/>
          </a:xfrm>
          <a:prstGeom prst="rect">
            <a:avLst/>
          </a:prstGeom>
          <a:noFill/>
          <a:ln>
            <a:noFill/>
          </a:ln>
        </p:spPr>
      </p:pic>
      <p:pic>
        <p:nvPicPr>
          <p:cNvPr id="122" name="Google Shape;122;p19"/>
          <p:cNvPicPr preferRelativeResize="0"/>
          <p:nvPr/>
        </p:nvPicPr>
        <p:blipFill>
          <a:blip r:embed="rId4">
            <a:alphaModFix/>
          </a:blip>
          <a:stretch>
            <a:fillRect/>
          </a:stretch>
        </p:blipFill>
        <p:spPr>
          <a:xfrm>
            <a:off x="6073350" y="3466375"/>
            <a:ext cx="2186325" cy="160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ctrTitle"/>
          </p:nvPr>
        </p:nvSpPr>
        <p:spPr>
          <a:xfrm>
            <a:off x="729450" y="1322450"/>
            <a:ext cx="7688100" cy="228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Font typeface="Lato"/>
              <a:buChar char="●"/>
            </a:pPr>
            <a:r>
              <a:rPr b="0" lang="en" sz="1600">
                <a:solidFill>
                  <a:schemeClr val="accent1"/>
                </a:solidFill>
                <a:latin typeface="Lato"/>
                <a:ea typeface="Lato"/>
                <a:cs typeface="Lato"/>
                <a:sym typeface="Lato"/>
              </a:rPr>
              <a:t>Market survey </a:t>
            </a:r>
            <a:endParaRPr b="0" sz="1600">
              <a:solidFill>
                <a:schemeClr val="accent1"/>
              </a:solidFill>
              <a:latin typeface="Lato"/>
              <a:ea typeface="Lato"/>
              <a:cs typeface="Lato"/>
              <a:sym typeface="Lato"/>
            </a:endParaRPr>
          </a:p>
          <a:p>
            <a:pPr indent="0" lvl="0" marL="0" rtl="0" algn="l">
              <a:lnSpc>
                <a:spcPct val="150000"/>
              </a:lnSpc>
              <a:spcBef>
                <a:spcPts val="0"/>
              </a:spcBef>
              <a:spcAft>
                <a:spcPts val="0"/>
              </a:spcAft>
              <a:buNone/>
            </a:pPr>
            <a:r>
              <a:rPr b="0" lang="en" sz="1600">
                <a:solidFill>
                  <a:schemeClr val="accent1"/>
                </a:solidFill>
                <a:latin typeface="Lato"/>
                <a:ea typeface="Lato"/>
                <a:cs typeface="Lato"/>
                <a:sym typeface="Lato"/>
              </a:rPr>
              <a:t> In March 2018,  the U.S Customs and Border patrol(CBP) ,at the Dallas International Airport, trialed a new handheld Gemini Thermo scientific analyzer to quickly and non intrusively detect unknown chemicals and explosives. Another product being used is the Thermo Scientific TruDefender FT Handheld FTIR Material identification, which costs about</a:t>
            </a:r>
            <a:r>
              <a:rPr lang="en" sz="1600">
                <a:solidFill>
                  <a:schemeClr val="accent1"/>
                </a:solidFill>
                <a:latin typeface="Lato"/>
                <a:ea typeface="Lato"/>
                <a:cs typeface="Lato"/>
                <a:sym typeface="Lato"/>
              </a:rPr>
              <a:t> $19,000</a:t>
            </a:r>
            <a:r>
              <a:rPr b="0" lang="en" sz="1600">
                <a:solidFill>
                  <a:schemeClr val="accent1"/>
                </a:solidFill>
                <a:latin typeface="Lato"/>
                <a:ea typeface="Lato"/>
                <a:cs typeface="Lato"/>
                <a:sym typeface="Lato"/>
              </a:rPr>
              <a:t> to purchase. Our proposed product would be designed to specifically detect the highly potent fentanyl in mixtures and be a lot more cost effective to use. </a:t>
            </a:r>
            <a:endParaRPr b="0" sz="1600">
              <a:solidFill>
                <a:schemeClr val="accent1"/>
              </a:solidFill>
              <a:latin typeface="Lato"/>
              <a:ea typeface="Lato"/>
              <a:cs typeface="Lato"/>
              <a:sym typeface="Lato"/>
            </a:endParaRPr>
          </a:p>
          <a:p>
            <a:pPr indent="0" lvl="0" marL="0" rtl="0" algn="l">
              <a:lnSpc>
                <a:spcPct val="150000"/>
              </a:lnSpc>
              <a:spcBef>
                <a:spcPts val="0"/>
              </a:spcBef>
              <a:spcAft>
                <a:spcPts val="0"/>
              </a:spcAft>
              <a:buNone/>
            </a:pPr>
            <a:r>
              <a:rPr b="0" lang="en" sz="1400">
                <a:solidFill>
                  <a:schemeClr val="accent1"/>
                </a:solidFill>
                <a:latin typeface="Lato"/>
                <a:ea typeface="Lato"/>
                <a:cs typeface="Lato"/>
                <a:sym typeface="Lato"/>
              </a:rPr>
              <a:t> </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a:p>
        </p:txBody>
      </p:sp>
      <p:pic>
        <p:nvPicPr>
          <p:cNvPr id="128" name="Google Shape;128;p20"/>
          <p:cNvPicPr preferRelativeResize="0"/>
          <p:nvPr/>
        </p:nvPicPr>
        <p:blipFill>
          <a:blip r:embed="rId3">
            <a:alphaModFix/>
          </a:blip>
          <a:stretch>
            <a:fillRect/>
          </a:stretch>
        </p:blipFill>
        <p:spPr>
          <a:xfrm>
            <a:off x="729450" y="3838725"/>
            <a:ext cx="8064723" cy="1156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nvSpPr>
        <p:spPr>
          <a:xfrm>
            <a:off x="609875" y="1438950"/>
            <a:ext cx="7057200" cy="338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●Potential Risks &amp; Mitigation</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Chromatography</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1.  Volatility</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2.  Data Error</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Instrumentation</a:t>
            </a:r>
            <a:endParaRPr sz="16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600">
                <a:solidFill>
                  <a:schemeClr val="accent1"/>
                </a:solidFill>
                <a:latin typeface="Lato"/>
                <a:ea typeface="Lato"/>
                <a:cs typeface="Lato"/>
                <a:sym typeface="Lato"/>
              </a:rPr>
              <a:t>  1.  Camera resolution</a:t>
            </a:r>
            <a:endParaRPr sz="1600">
              <a:solidFill>
                <a:schemeClr val="accen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